
<file path=[Content_Types].xml><?xml version="1.0" encoding="utf-8"?>
<Types xmlns="http://schemas.openxmlformats.org/package/2006/content-types">
  <Default ContentType="image/png" Extension="png"/>
  <Default ContentType="image/jpeg" Extension="jpeg"/>
  <Default ContentType="application/vnd.openxmlformats-package.relationships+xml" Extension="rels"/>
  <Default ContentType="application/xml" Extension="xml"/>
  <Default ContentType="image/jpeg" Extension="JPG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2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6.xml"/>
  <Override ContentType="application/vnd.openxmlformats-officedocument.theme+xml" PartName="/ppt/theme/theme2.xml"/>
  <Override ContentType="application/vnd.openxmlformats-officedocument.drawingml.diagramData+xml" PartName="/ppt/diagrams/data1.xml"/>
  <Override ContentType="application/vnd.openxmlformats-officedocument.drawingml.diagramLayout+xml" PartName="/ppt/diagrams/layout1.xml"/>
  <Override ContentType="application/vnd.openxmlformats-officedocument.drawingml.diagramStyle+xml" PartName="/ppt/diagrams/quickStyle1.xml"/>
  <Override ContentType="application/vnd.openxmlformats-officedocument.drawingml.diagramColors+xml" PartName="/ppt/diagrams/colors1.xml"/>
  <Override ContentType="application/vnd.ms-office.drawingml.diagramDrawing+xml" PartName="/ppt/diagrams/drawing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6" r:id="rId2"/>
  </p:sldMasterIdLst>
  <p:sldIdLst>
    <p:sldId id="268" r:id="rId3"/>
    <p:sldId id="256" r:id="rId4"/>
    <p:sldId id="271" r:id="rId5"/>
    <p:sldId id="284" r:id="rId6"/>
    <p:sldId id="274" r:id="rId7"/>
    <p:sldId id="282" r:id="rId8"/>
    <p:sldId id="263" r:id="rId9"/>
    <p:sldId id="272" r:id="rId10"/>
    <p:sldId id="285" r:id="rId11"/>
    <p:sldId id="278" r:id="rId12"/>
    <p:sldId id="257" r:id="rId13"/>
    <p:sldId id="258" r:id="rId14"/>
    <p:sldId id="259" r:id="rId15"/>
    <p:sldId id="260" r:id="rId16"/>
    <p:sldId id="279" r:id="rId17"/>
    <p:sldId id="295" r:id="rId18"/>
    <p:sldId id="289" r:id="rId19"/>
    <p:sldId id="287" r:id="rId20"/>
    <p:sldId id="288" r:id="rId21"/>
    <p:sldId id="291" r:id="rId22"/>
    <p:sldId id="294" r:id="rId23"/>
    <p:sldId id="277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966" autoAdjust="0"/>
  </p:normalViewPr>
  <p:slideViewPr>
    <p:cSldViewPr>
      <p:cViewPr varScale="1">
        <p:scale>
          <a:sx n="111" d="100"/>
          <a:sy n="111" d="100"/>
        </p:scale>
        <p:origin x="-161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A534548-E37B-4733-AF23-D49E9FF7072A}" type="doc">
      <dgm:prSet loTypeId="urn:microsoft.com/office/officeart/2009/3/layout/IncreasingArrowsProcess" loCatId="process" qsTypeId="urn:microsoft.com/office/officeart/2005/8/quickstyle/simple1" qsCatId="simple" csTypeId="urn:microsoft.com/office/officeart/2005/8/colors/accent2_4" csCatId="accent2" phldr="1"/>
      <dgm:spPr/>
      <dgm:t>
        <a:bodyPr/>
        <a:lstStyle/>
        <a:p>
          <a:endParaRPr lang="ru-RU"/>
        </a:p>
      </dgm:t>
    </dgm:pt>
    <dgm:pt modelId="{163ABC02-38CA-431C-8FE9-FF908271F0ED}">
      <dgm:prSet phldrT="[Текст]"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2000" b="1" dirty="0" smtClean="0">
            <a:solidFill>
              <a:schemeClr val="accent4">
                <a:lumMod val="50000"/>
              </a:schemeClr>
            </a:solidFill>
          </a:endParaRP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b="1" dirty="0" smtClean="0">
              <a:solidFill>
                <a:schemeClr val="accent4">
                  <a:lumMod val="50000"/>
                </a:schemeClr>
              </a:solidFill>
            </a:rPr>
            <a:t>Проектирует цели и конкретные результаты</a:t>
          </a:r>
        </a:p>
        <a:p>
          <a:pPr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b="1" dirty="0"/>
        </a:p>
      </dgm:t>
    </dgm:pt>
    <dgm:pt modelId="{1648EA7A-2F8B-4D74-88A3-D33E18E4CCF7}" type="parTrans" cxnId="{D2C43B21-A5EE-45E9-85B6-05B2B3F10A0D}">
      <dgm:prSet/>
      <dgm:spPr/>
      <dgm:t>
        <a:bodyPr/>
        <a:lstStyle/>
        <a:p>
          <a:endParaRPr lang="ru-RU"/>
        </a:p>
      </dgm:t>
    </dgm:pt>
    <dgm:pt modelId="{2B3E0683-EC23-4B6E-AADD-186390C965AE}" type="sibTrans" cxnId="{D2C43B21-A5EE-45E9-85B6-05B2B3F10A0D}">
      <dgm:prSet/>
      <dgm:spPr/>
      <dgm:t>
        <a:bodyPr/>
        <a:lstStyle/>
        <a:p>
          <a:endParaRPr lang="ru-RU"/>
        </a:p>
      </dgm:t>
    </dgm:pt>
    <dgm:pt modelId="{93351798-12B8-4787-8BF1-EF9224680E7D}">
      <dgm:prSet phldrT="[Текст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sz="2000" b="1" dirty="0" smtClean="0">
              <a:solidFill>
                <a:schemeClr val="accent4">
                  <a:lumMod val="50000"/>
                </a:schemeClr>
              </a:solidFill>
            </a:rPr>
            <a:t>Использует эффективные приемы, методы и технологии</a:t>
          </a:r>
          <a:endParaRPr lang="ru-RU" sz="2000" b="1" dirty="0">
            <a:solidFill>
              <a:schemeClr val="accent4">
                <a:lumMod val="50000"/>
              </a:schemeClr>
            </a:solidFill>
          </a:endParaRPr>
        </a:p>
      </dgm:t>
    </dgm:pt>
    <dgm:pt modelId="{0B07F25C-3024-462F-AED7-8AEAD68E64A7}" type="parTrans" cxnId="{E9095BD0-D34D-43E3-B4CE-7223549CDC99}">
      <dgm:prSet/>
      <dgm:spPr/>
      <dgm:t>
        <a:bodyPr/>
        <a:lstStyle/>
        <a:p>
          <a:endParaRPr lang="ru-RU"/>
        </a:p>
      </dgm:t>
    </dgm:pt>
    <dgm:pt modelId="{BD12422E-6EDD-4915-879B-189618D6A125}" type="sibTrans" cxnId="{E9095BD0-D34D-43E3-B4CE-7223549CDC99}">
      <dgm:prSet/>
      <dgm:spPr/>
      <dgm:t>
        <a:bodyPr/>
        <a:lstStyle/>
        <a:p>
          <a:endParaRPr lang="ru-RU"/>
        </a:p>
      </dgm:t>
    </dgm:pt>
    <dgm:pt modelId="{3E0BFE74-63B6-441D-85A6-654FEEF176CA}">
      <dgm:prSet phldrT="[Текст]" custT="1"/>
      <dgm:spPr>
        <a:solidFill>
          <a:schemeClr val="accent2">
            <a:lumMod val="75000"/>
          </a:schemeClr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2000" b="1" dirty="0" smtClean="0">
            <a:solidFill>
              <a:schemeClr val="accent4">
                <a:lumMod val="20000"/>
                <a:lumOff val="80000"/>
              </a:schemeClr>
            </a:solidFill>
          </a:endParaRP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b="1" dirty="0" smtClean="0">
              <a:solidFill>
                <a:schemeClr val="accent4">
                  <a:lumMod val="20000"/>
                  <a:lumOff val="80000"/>
                </a:schemeClr>
              </a:solidFill>
            </a:rPr>
            <a:t>Решает конкретную проблему</a:t>
          </a:r>
        </a:p>
        <a:p>
          <a:pPr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b="1" dirty="0">
            <a:solidFill>
              <a:schemeClr val="accent4">
                <a:lumMod val="50000"/>
              </a:schemeClr>
            </a:solidFill>
          </a:endParaRPr>
        </a:p>
      </dgm:t>
    </dgm:pt>
    <dgm:pt modelId="{338EEA8F-4BF9-4540-8001-7A1ADDBD8F99}" type="parTrans" cxnId="{C6411A8B-A591-4F75-837C-01B675C3C58F}">
      <dgm:prSet/>
      <dgm:spPr/>
      <dgm:t>
        <a:bodyPr/>
        <a:lstStyle/>
        <a:p>
          <a:endParaRPr lang="ru-RU"/>
        </a:p>
      </dgm:t>
    </dgm:pt>
    <dgm:pt modelId="{06298383-5723-4359-A520-A320C8844CE8}" type="sibTrans" cxnId="{C6411A8B-A591-4F75-837C-01B675C3C58F}">
      <dgm:prSet/>
      <dgm:spPr/>
      <dgm:t>
        <a:bodyPr/>
        <a:lstStyle/>
        <a:p>
          <a:endParaRPr lang="ru-RU"/>
        </a:p>
      </dgm:t>
    </dgm:pt>
    <dgm:pt modelId="{EF952487-90BC-4B8F-A558-C918536A7843}" type="pres">
      <dgm:prSet presAssocID="{7A534548-E37B-4733-AF23-D49E9FF7072A}" presName="Name0" presStyleCnt="0">
        <dgm:presLayoutVars>
          <dgm:chMax val="5"/>
          <dgm:chPref val="5"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EF0FF0E4-0264-4BC0-9ACE-7D1443440705}" type="pres">
      <dgm:prSet presAssocID="{163ABC02-38CA-431C-8FE9-FF908271F0ED}" presName="parentText1" presStyleLbl="node1" presStyleIdx="0" presStyleCnt="3" custScaleX="67344" custScaleY="136374" custLinFactNeighborX="7236" custLinFactNeighborY="-87797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8D7DCF-46AF-422F-9FB8-33159FDD86DD}" type="pres">
      <dgm:prSet presAssocID="{93351798-12B8-4787-8BF1-EF9224680E7D}" presName="parentText2" presStyleLbl="node1" presStyleIdx="1" presStyleCnt="3" custScaleX="123001" custScaleY="140670" custLinFactNeighborX="1044" custLinFactNeighborY="-4543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D0FE39-ECF7-41BF-B4A0-5CA33D30DC2D}" type="pres">
      <dgm:prSet presAssocID="{3E0BFE74-63B6-441D-85A6-654FEEF176CA}" presName="parentText3" presStyleLbl="node1" presStyleIdx="2" presStyleCnt="3" custScaleX="260417" custScaleY="129226" custLinFactNeighborX="-18843" custLinFactNeighborY="77993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B63339C-AC15-4B59-90DE-C3962F18BEF1}" type="presOf" srcId="{3E0BFE74-63B6-441D-85A6-654FEEF176CA}" destId="{D3D0FE39-ECF7-41BF-B4A0-5CA33D30DC2D}" srcOrd="0" destOrd="0" presId="urn:microsoft.com/office/officeart/2009/3/layout/IncreasingArrowsProcess"/>
    <dgm:cxn modelId="{C68A37A1-A13D-43D0-A087-5E888588BC50}" type="presOf" srcId="{7A534548-E37B-4733-AF23-D49E9FF7072A}" destId="{EF952487-90BC-4B8F-A558-C918536A7843}" srcOrd="0" destOrd="0" presId="urn:microsoft.com/office/officeart/2009/3/layout/IncreasingArrowsProcess"/>
    <dgm:cxn modelId="{4AAF7712-0283-4368-B485-BF37B87479BB}" type="presOf" srcId="{163ABC02-38CA-431C-8FE9-FF908271F0ED}" destId="{EF0FF0E4-0264-4BC0-9ACE-7D1443440705}" srcOrd="0" destOrd="0" presId="urn:microsoft.com/office/officeart/2009/3/layout/IncreasingArrowsProcess"/>
    <dgm:cxn modelId="{D2C43B21-A5EE-45E9-85B6-05B2B3F10A0D}" srcId="{7A534548-E37B-4733-AF23-D49E9FF7072A}" destId="{163ABC02-38CA-431C-8FE9-FF908271F0ED}" srcOrd="0" destOrd="0" parTransId="{1648EA7A-2F8B-4D74-88A3-D33E18E4CCF7}" sibTransId="{2B3E0683-EC23-4B6E-AADD-186390C965AE}"/>
    <dgm:cxn modelId="{C6411A8B-A591-4F75-837C-01B675C3C58F}" srcId="{7A534548-E37B-4733-AF23-D49E9FF7072A}" destId="{3E0BFE74-63B6-441D-85A6-654FEEF176CA}" srcOrd="2" destOrd="0" parTransId="{338EEA8F-4BF9-4540-8001-7A1ADDBD8F99}" sibTransId="{06298383-5723-4359-A520-A320C8844CE8}"/>
    <dgm:cxn modelId="{E9095BD0-D34D-43E3-B4CE-7223549CDC99}" srcId="{7A534548-E37B-4733-AF23-D49E9FF7072A}" destId="{93351798-12B8-4787-8BF1-EF9224680E7D}" srcOrd="1" destOrd="0" parTransId="{0B07F25C-3024-462F-AED7-8AEAD68E64A7}" sibTransId="{BD12422E-6EDD-4915-879B-189618D6A125}"/>
    <dgm:cxn modelId="{319D87FB-E4E6-4DE7-8833-9BAF5DC98C13}" type="presOf" srcId="{93351798-12B8-4787-8BF1-EF9224680E7D}" destId="{B18D7DCF-46AF-422F-9FB8-33159FDD86DD}" srcOrd="0" destOrd="0" presId="urn:microsoft.com/office/officeart/2009/3/layout/IncreasingArrowsProcess"/>
    <dgm:cxn modelId="{2D063899-753C-4D67-8D19-8D0331AD0168}" type="presParOf" srcId="{EF952487-90BC-4B8F-A558-C918536A7843}" destId="{EF0FF0E4-0264-4BC0-9ACE-7D1443440705}" srcOrd="0" destOrd="0" presId="urn:microsoft.com/office/officeart/2009/3/layout/IncreasingArrowsProcess"/>
    <dgm:cxn modelId="{D9C93F7B-3C45-4783-ADB7-FEA156A7C023}" type="presParOf" srcId="{EF952487-90BC-4B8F-A558-C918536A7843}" destId="{B18D7DCF-46AF-422F-9FB8-33159FDD86DD}" srcOrd="1" destOrd="0" presId="urn:microsoft.com/office/officeart/2009/3/layout/IncreasingArrowsProcess"/>
    <dgm:cxn modelId="{EE8D4D79-81F0-4830-B794-B69DCD5F20D5}" type="presParOf" srcId="{EF952487-90BC-4B8F-A558-C918536A7843}" destId="{D3D0FE39-ECF7-41BF-B4A0-5CA33D30DC2D}" srcOrd="2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0FF0E4-0264-4BC0-9ACE-7D1443440705}">
      <dsp:nvSpPr>
        <dsp:cNvPr id="0" name=""/>
        <dsp:cNvSpPr/>
      </dsp:nvSpPr>
      <dsp:spPr>
        <a:xfrm>
          <a:off x="-2" y="26015"/>
          <a:ext cx="4946292" cy="1458772"/>
        </a:xfrm>
        <a:prstGeom prst="rightArrow">
          <a:avLst>
            <a:gd name="adj1" fmla="val 50000"/>
            <a:gd name="adj2" fmla="val 50000"/>
          </a:avLst>
        </a:prstGeom>
        <a:solidFill>
          <a:schemeClr val="accent2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254000" bIns="169813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2000" b="1" kern="1200" dirty="0" smtClean="0">
            <a:solidFill>
              <a:schemeClr val="accent4">
                <a:lumMod val="50000"/>
              </a:schemeClr>
            </a:solidFill>
          </a:endParaRPr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b="1" kern="1200" dirty="0" smtClean="0">
              <a:solidFill>
                <a:schemeClr val="accent4">
                  <a:lumMod val="50000"/>
                </a:schemeClr>
              </a:solidFill>
            </a:rPr>
            <a:t>Проектирует цели и конкретные результаты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b="1" kern="1200" dirty="0"/>
        </a:p>
      </dsp:txBody>
      <dsp:txXfrm>
        <a:off x="-2" y="390708"/>
        <a:ext cx="4581599" cy="729386"/>
      </dsp:txXfrm>
    </dsp:sp>
    <dsp:sp modelId="{B18D7DCF-46AF-422F-9FB8-33159FDD86DD}">
      <dsp:nvSpPr>
        <dsp:cNvPr id="0" name=""/>
        <dsp:cNvSpPr/>
      </dsp:nvSpPr>
      <dsp:spPr>
        <a:xfrm>
          <a:off x="5" y="1250156"/>
          <a:ext cx="6251664" cy="1504726"/>
        </a:xfrm>
        <a:prstGeom prst="rightArrow">
          <a:avLst>
            <a:gd name="adj1" fmla="val 50000"/>
            <a:gd name="adj2" fmla="val 50000"/>
          </a:avLst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254000" bIns="169813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accent4">
                  <a:lumMod val="50000"/>
                </a:schemeClr>
              </a:solidFill>
            </a:rPr>
            <a:t>Использует эффективные приемы, методы и технологии</a:t>
          </a:r>
          <a:endParaRPr lang="ru-RU" sz="2000" b="1" kern="1200" dirty="0">
            <a:solidFill>
              <a:schemeClr val="accent4">
                <a:lumMod val="50000"/>
              </a:schemeClr>
            </a:solidFill>
          </a:endParaRPr>
        </a:p>
      </dsp:txBody>
      <dsp:txXfrm>
        <a:off x="5" y="1626338"/>
        <a:ext cx="5875483" cy="752363"/>
      </dsp:txXfrm>
    </dsp:sp>
    <dsp:sp modelId="{D3D0FE39-ECF7-41BF-B4A0-5CA33D30DC2D}">
      <dsp:nvSpPr>
        <dsp:cNvPr id="0" name=""/>
        <dsp:cNvSpPr/>
      </dsp:nvSpPr>
      <dsp:spPr>
        <a:xfrm>
          <a:off x="14" y="2550800"/>
          <a:ext cx="7344825" cy="1382311"/>
        </a:xfrm>
        <a:prstGeom prst="rightArrow">
          <a:avLst>
            <a:gd name="adj1" fmla="val 50000"/>
            <a:gd name="adj2" fmla="val 50000"/>
          </a:avLst>
        </a:prstGeom>
        <a:solidFill>
          <a:schemeClr val="accent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254000" bIns="169813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2000" b="1" kern="1200" dirty="0" smtClean="0">
            <a:solidFill>
              <a:schemeClr val="accent4">
                <a:lumMod val="20000"/>
                <a:lumOff val="80000"/>
              </a:schemeClr>
            </a:solidFill>
          </a:endParaRPr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b="1" kern="1200" dirty="0" smtClean="0">
              <a:solidFill>
                <a:schemeClr val="accent4">
                  <a:lumMod val="20000"/>
                  <a:lumOff val="80000"/>
                </a:schemeClr>
              </a:solidFill>
            </a:rPr>
            <a:t>Решает конкретную проблему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b="1" kern="1200" dirty="0">
            <a:solidFill>
              <a:schemeClr val="accent4">
                <a:lumMod val="50000"/>
              </a:schemeClr>
            </a:solidFill>
          </a:endParaRPr>
        </a:p>
      </dsp:txBody>
      <dsp:txXfrm>
        <a:off x="14" y="2896378"/>
        <a:ext cx="6999247" cy="6911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29532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4297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94739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6597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12502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75020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09682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9914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 раздела"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28647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ользовательский макет"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8966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 userDrawn="1"/>
        </p:nvCxnSpPr>
        <p:spPr>
          <a:xfrm>
            <a:off x="158699" y="974105"/>
            <a:ext cx="8788819" cy="0"/>
          </a:xfrm>
          <a:prstGeom prst="line">
            <a:avLst/>
          </a:prstGeom>
          <a:ln>
            <a:solidFill>
              <a:srgbClr val="0064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0006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итульный слайд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54915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3081" y="521861"/>
            <a:ext cx="8270543" cy="1851321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9583" y="2438975"/>
            <a:ext cx="7297538" cy="1283861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1836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8531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365" y="1624087"/>
            <a:ext cx="8748214" cy="1910687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4013" y="3678481"/>
            <a:ext cx="4162566" cy="163050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0551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8619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13" Type="http://schemas.openxmlformats.org/officeDocument/2006/relationships/image" Target="../media/image4.JPG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Текст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826684"/>
            <a:ext cx="8191500" cy="4349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/>
              <a:t>Название слайда</a:t>
            </a:r>
          </a:p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3"/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6505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400" kern="1200" cap="all">
          <a:solidFill>
            <a:srgbClr val="F69200"/>
          </a:solidFill>
          <a:latin typeface="FedraSansPro-Light" charset="0"/>
          <a:ea typeface="FedraSansPro-Light" charset="0"/>
          <a:cs typeface="FedraSansPro-Light" charset="0"/>
          <a:sym typeface="Fedra Sans Pro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F69200"/>
          </a:solidFill>
          <a:latin typeface="FedraSansPro-Light"/>
          <a:ea typeface="FedraSansPro-Light"/>
          <a:cs typeface="FedraSansPro-Light"/>
          <a:sym typeface="Fedra Sans Pro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F69200"/>
          </a:solidFill>
          <a:latin typeface="FedraSansPro-Light"/>
          <a:ea typeface="FedraSansPro-Light"/>
          <a:cs typeface="FedraSansPro-Light"/>
          <a:sym typeface="Fedra Sans Pro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F69200"/>
          </a:solidFill>
          <a:latin typeface="FedraSansPro-Light"/>
          <a:ea typeface="FedraSansPro-Light"/>
          <a:cs typeface="FedraSansPro-Light"/>
          <a:sym typeface="Fedra Sans Pro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F69200"/>
          </a:solidFill>
          <a:latin typeface="FedraSansPro-Light"/>
          <a:ea typeface="FedraSansPro-Light"/>
          <a:cs typeface="FedraSansPro-Light"/>
          <a:sym typeface="Fedra Sans Pro"/>
        </a:defRPr>
      </a:lvl5pPr>
      <a:lvl6pPr marL="457200" algn="l" defTabSz="457200" rtl="0" fontAlgn="base" hangingPunct="0">
        <a:spcBef>
          <a:spcPct val="0"/>
        </a:spcBef>
        <a:spcAft>
          <a:spcPct val="0"/>
        </a:spcAft>
        <a:defRPr sz="2400">
          <a:solidFill>
            <a:srgbClr val="F69200"/>
          </a:solidFill>
          <a:latin typeface="FedraSansPro-Light"/>
          <a:ea typeface="FedraSansPro-Light"/>
          <a:cs typeface="FedraSansPro-Light"/>
          <a:sym typeface="Fedra Sans Pro"/>
        </a:defRPr>
      </a:lvl6pPr>
      <a:lvl7pPr marL="914400" algn="l" defTabSz="457200" rtl="0" fontAlgn="base" hangingPunct="0">
        <a:spcBef>
          <a:spcPct val="0"/>
        </a:spcBef>
        <a:spcAft>
          <a:spcPct val="0"/>
        </a:spcAft>
        <a:defRPr sz="2400">
          <a:solidFill>
            <a:srgbClr val="F69200"/>
          </a:solidFill>
          <a:latin typeface="FedraSansPro-Light"/>
          <a:ea typeface="FedraSansPro-Light"/>
          <a:cs typeface="FedraSansPro-Light"/>
          <a:sym typeface="Fedra Sans Pro"/>
        </a:defRPr>
      </a:lvl7pPr>
      <a:lvl8pPr marL="1371600" algn="l" defTabSz="457200" rtl="0" fontAlgn="base" hangingPunct="0">
        <a:spcBef>
          <a:spcPct val="0"/>
        </a:spcBef>
        <a:spcAft>
          <a:spcPct val="0"/>
        </a:spcAft>
        <a:defRPr sz="2400">
          <a:solidFill>
            <a:srgbClr val="F69200"/>
          </a:solidFill>
          <a:latin typeface="FedraSansPro-Light"/>
          <a:ea typeface="FedraSansPro-Light"/>
          <a:cs typeface="FedraSansPro-Light"/>
          <a:sym typeface="Fedra Sans Pro"/>
        </a:defRPr>
      </a:lvl8pPr>
      <a:lvl9pPr marL="1828800" algn="l" defTabSz="457200" rtl="0" fontAlgn="base" hangingPunct="0">
        <a:spcBef>
          <a:spcPct val="0"/>
        </a:spcBef>
        <a:spcAft>
          <a:spcPct val="0"/>
        </a:spcAft>
        <a:defRPr sz="2400">
          <a:solidFill>
            <a:srgbClr val="F69200"/>
          </a:solidFill>
          <a:latin typeface="FedraSansPro-Light"/>
          <a:ea typeface="FedraSansPro-Light"/>
          <a:cs typeface="FedraSansPro-Light"/>
          <a:sym typeface="Fedra Sans Pro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rgbClr val="F69200"/>
        </a:buClr>
        <a:buSzPct val="100000"/>
        <a:buFont typeface="STIXGeneral-Regular"/>
        <a:buChar char="•"/>
        <a:defRPr sz="2800" kern="1200">
          <a:solidFill>
            <a:srgbClr val="424242"/>
          </a:solidFill>
          <a:latin typeface="FedraSansPro-Light" charset="0"/>
          <a:ea typeface="FedraSansPro-Light" charset="0"/>
          <a:cs typeface="FedraSansPro-Light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F69200"/>
        </a:buClr>
        <a:buSzPct val="100000"/>
        <a:buFont typeface="STIXGeneral-Regular"/>
        <a:buChar char="⏤"/>
        <a:defRPr sz="2400" kern="1200">
          <a:solidFill>
            <a:srgbClr val="424242"/>
          </a:solidFill>
          <a:latin typeface="FedraSansPro-Light" panose="020B0403040000020004" pitchFamily="34" charset="0"/>
          <a:ea typeface="FedraSansPro-Light" panose="020B0403040000020004" pitchFamily="34" charset="0"/>
          <a:cs typeface="FedraSansPro-Light" panose="020B0403040000020004" pitchFamily="34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F69200"/>
        </a:buClr>
        <a:buSzPct val="100000"/>
        <a:buFont typeface="STIXGeneral-Regular"/>
        <a:buChar char="⏤"/>
        <a:defRPr sz="2000" kern="1200">
          <a:solidFill>
            <a:srgbClr val="424242"/>
          </a:solidFill>
          <a:latin typeface="FedraSansPro-Light" panose="020B0403040000020004" pitchFamily="34" charset="0"/>
          <a:ea typeface="FedraSansPro-Light" panose="020B0403040000020004" pitchFamily="34" charset="0"/>
          <a:cs typeface="FedraSansPro-Light" panose="020B0403040000020004" pitchFamily="34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F69200"/>
        </a:buClr>
        <a:buSzPct val="100000"/>
        <a:buFont typeface="STIXGeneral-Regular"/>
        <a:buChar char="⏤"/>
        <a:defRPr sz="2000" kern="1200">
          <a:solidFill>
            <a:srgbClr val="424242"/>
          </a:solidFill>
          <a:latin typeface="FedraSansPro-Light" panose="020B0403040000020004" pitchFamily="34" charset="0"/>
          <a:ea typeface="FedraSansPro-Light" panose="020B0403040000020004" pitchFamily="34" charset="0"/>
          <a:cs typeface="FedraSansPro-Light" panose="020B0403040000020004" pitchFamily="34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rgbClr val="424242"/>
          </a:solidFill>
          <a:latin typeface="FedraSansPro-Light" charset="0"/>
          <a:ea typeface="FedraSansPro-Light"/>
          <a:cs typeface="FedraSansPro-Light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morning" dir="t"/>
            </a:scene3d>
            <a:sp3d extrusionH="57150" contourW="12700" prstMaterial="matte">
              <a:bevelT w="38100" h="38100"/>
              <a:contourClr>
                <a:srgbClr val="666633"/>
              </a:contourClr>
            </a:sp3d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07.12.2021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5460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rgbClr val="7A6104"/>
          </a:solidFill>
          <a:latin typeface="Intro " panose="02000000000000000000" pitchFamily="50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 ?><Relationships xmlns="http://schemas.openxmlformats.org/package/2006/relationships"><Relationship Id="rId3" Target="../media/image12.jpeg" Type="http://schemas.openxmlformats.org/officeDocument/2006/relationships/image"/><Relationship Id="rId2" Target="../media/image11.jpeg" Type="http://schemas.openxmlformats.org/officeDocument/2006/relationships/image"/><Relationship Id="rId1" Target="../slideLayouts/slideLayout11.xml" Type="http://schemas.openxmlformats.org/officeDocument/2006/relationships/slideLayout"/><Relationship Id="rId6" Target="../media/image15.jpeg" Type="http://schemas.openxmlformats.org/officeDocument/2006/relationships/image"/><Relationship Id="rId5" Target="../media/image14.jpeg" Type="http://schemas.openxmlformats.org/officeDocument/2006/relationships/image"/><Relationship Id="rId4" Target="../media/image13.jpeg" Type="http://schemas.openxmlformats.org/officeDocument/2006/relationships/image"/></Relationships>
</file>

<file path=ppt/slides/_rels/slide11.xml.rels><?xml version="1.0" encoding="UTF-8" standalone="yes" ?><Relationships xmlns="http://schemas.openxmlformats.org/package/2006/relationships"><Relationship Id="rId8" Target="&#1085;&#1086;&#1088;&#1084;&#1072;&#1090;&#1080;&#1074;&#1085;&#1099;&#1077;%20&#1076;&#1086;&#1082;&#1091;&#1084;&#1077;&#1085;&#1090;&#1099;/&#1085;&#1072;&#1089;&#1090;&#1072;&#1074;&#1085;&#1080;&#1095;&#1077;&#1089;&#1082;&#1080;&#1081;%20&#1087;&#1088;&#1086;&#1077;&#1082;&#1090;%20&#1087;&#1086;%20&#1055;&#1054;&#1057;.docx" TargetMode="External" Type="http://schemas.openxmlformats.org/officeDocument/2006/relationships/hyperlink"/><Relationship Id="rId3" Target="&#1085;&#1086;&#1088;&#1084;&#1072;&#1090;&#1080;&#1074;&#1085;&#1099;&#1077;%20&#1076;&#1086;&#1082;&#1091;&#1084;&#1077;&#1085;&#1090;&#1099;/&#1087;&#1086;&#1083;&#1086;&#1078;&#1077;&#1085;&#1080;&#1077;%20&#1086;%20&#1087;&#1086;&#1089;.docx" TargetMode="External" Type="http://schemas.openxmlformats.org/officeDocument/2006/relationships/hyperlink"/><Relationship Id="rId7" Target="../media/image17.jpeg" Type="http://schemas.openxmlformats.org/officeDocument/2006/relationships/image"/><Relationship Id="rId2" Target="../media/image16.jpeg" Type="http://schemas.openxmlformats.org/officeDocument/2006/relationships/image"/><Relationship Id="rId1" Target="../slideLayouts/slideLayout11.xml" Type="http://schemas.openxmlformats.org/officeDocument/2006/relationships/slideLayout"/><Relationship Id="rId6" Target="&#1085;&#1086;&#1088;&#1084;&#1072;&#1090;&#1080;&#1074;&#1085;&#1099;&#1077;%20&#1076;&#1086;&#1082;&#1091;&#1084;&#1077;&#1085;&#1090;&#1099;/&#1087;&#1088;&#1080;&#1082;&#1072;&#1079;%20&#1086;&#1073;%20&#1091;&#1090;&#1074;&#1077;&#1088;&#1078;&#1076;&#1077;&#1085;&#1080;&#1080;%20&#1084;&#1077;&#1078;&#1076;&#1080;&#1089;&#1094;&#1080;&#1087;&#1083;&#1080;&#1085;&#1072;&#1088;&#1085;&#1086;&#1081;%20&#1087;&#1088;&#1086;&#1088;&#1072;&#1084;&#1084;&#1099;%20&#1087;&#1086;%20&#1089;&#1084;&#1099;&#1089;&#1083;&#1086;&#1074;&#1086;&#1084;&#1091;%20&#1086;&#1073;&#1091;&#1095;&#1077;&#1085;&#1080;&#1102;.docx" TargetMode="External" Type="http://schemas.openxmlformats.org/officeDocument/2006/relationships/hyperlink"/><Relationship Id="rId5" Target="&#1085;&#1086;&#1088;&#1084;&#1072;&#1090;&#1080;&#1074;&#1085;&#1099;&#1077;%20&#1076;&#1086;&#1082;&#1091;&#1084;&#1077;&#1085;&#1090;&#1099;/&#1087;&#1088;&#1080;&#1082;&#1072;&#1079;%20&#1086;&#1073;%20&#1091;&#1090;&#1074;&#1077;&#1088;&#1078;&#1076;&#1077;&#1085;&#1080;&#1080;%20&#1085;&#1072;&#1089;&#1090;&#1072;&#1074;&#1085;&#1080;&#1095;&#1077;&#1089;&#1082;&#1086;&#1075;&#1086;%20&#1087;&#1088;&#1086;&#1077;&#1082;&#1090;&#1072;.docx" TargetMode="External" Type="http://schemas.openxmlformats.org/officeDocument/2006/relationships/hyperlink"/><Relationship Id="rId10" Target="../media/image19.jpeg" Type="http://schemas.openxmlformats.org/officeDocument/2006/relationships/image"/><Relationship Id="rId4" Target="&#1085;&#1086;&#1088;&#1084;&#1072;&#1090;&#1080;&#1074;&#1085;&#1099;&#1077;%20&#1076;&#1086;&#1082;&#1091;&#1084;&#1077;&#1085;&#1090;&#1099;/&#1087;&#1088;&#1080;&#1082;&#1072;&#1079;%20&#1086;&#1073;%20&#1091;&#1090;&#1074;&#1077;&#1088;&#1078;&#1076;&#1077;&#1085;&#1080;&#1080;%20&#1055;&#1086;&#1083;&#1086;&#1078;&#1077;&#1085;&#1080;&#1103;%20&#1086;%20&#1055;&#1054;&#1057;.docx" TargetMode="External" Type="http://schemas.openxmlformats.org/officeDocument/2006/relationships/hyperlink"/><Relationship Id="rId9" Target="../media/image18.png" Type="http://schemas.openxmlformats.org/officeDocument/2006/relationships/image"/></Relationships>
</file>

<file path=ppt/slides/_rels/slide12.xml.rels><?xml version="1.0" encoding="UTF-8" standalone="yes" ?><Relationships xmlns="http://schemas.openxmlformats.org/package/2006/relationships"><Relationship Id="rId8" Target="../media/image20.jpeg" Type="http://schemas.openxmlformats.org/officeDocument/2006/relationships/image"/><Relationship Id="rId3" Target="&#1091;&#1095;&#1077;&#1073;&#1085;&#1086;-&#1084;&#1077;&#1090;&#1086;&#1076;&#1080;&#1095;&#1077;&#1089;&#1082;&#1072;&#1103;%20&#1076;&#1086;&#1082;&#1091;&#1084;&#1077;&#1085;&#1090;&#1072;&#1094;&#1080;&#1103;/&#1091;&#1095;&#1077;&#1073;&#1085;&#1099;&#1081;%20&#1087;&#1083;&#1072;&#1085;%20&#1074;&#1085;&#1077;&#1091;&#1088;&#1086;&#1095;&#1085;&#1086;&#1081;%20&#1076;&#1077;&#1103;&#1090;&#1077;&#1083;&#1100;&#1085;&#1086;&#1089;&#1090;&#1080;%201-4%20&#1082;&#1083;&#1072;&#1089;&#1089;%20&#1085;&#1072;%202021-2022%20&#1091;&#1095;.&#1075;..docx" TargetMode="External" Type="http://schemas.openxmlformats.org/officeDocument/2006/relationships/hyperlink"/><Relationship Id="rId7" Target="&#1091;&#1095;&#1077;&#1073;&#1085;&#1086;-&#1084;&#1077;&#1090;&#1086;&#1076;&#1080;&#1095;&#1077;&#1089;&#1082;&#1072;&#1103;%20&#1076;&#1086;&#1082;&#1091;&#1084;&#1077;&#1085;&#1090;&#1072;&#1094;&#1080;&#1103;/&#1044;&#1085;&#1077;&#1074;&#1085;&#1080;&#1082;%20&#1055;&#1054;&#1057;%20&#1052;&#1054;&#1059;%20&#1064;&#1082;.%20&#1080;&#1084;.%20&#1045;.%20&#1056;&#1086;&#1076;&#1080;&#1086;&#1085;&#1086;&#1074;&#1072;.docx" TargetMode="External" Type="http://schemas.openxmlformats.org/officeDocument/2006/relationships/hyperlink"/><Relationship Id="rId2" Target="&#1091;&#1095;&#1077;&#1073;&#1085;&#1086;-&#1084;&#1077;&#1090;&#1086;&#1076;&#1080;&#1095;&#1077;&#1089;&#1082;&#1072;&#1103;%20&#1076;&#1086;&#1082;&#1091;&#1084;&#1077;&#1085;&#1090;&#1072;&#1094;&#1080;&#1103;/&#1084;&#1077;&#1078;&#1076;&#1080;&#1089;&#1094;&#1080;&#1087;&#1083;&#1080;&#1085;&#1072;&#1088;&#1085;&#1072;&#1103;%20&#1087;&#1088;&#1086;&#1075;&#1088;&#1072;&#1084;&#1084;&#1072;%20&#1057;&#1090;&#1088;&#1072;&#1090;&#1077;&#1075;&#1080;&#1080;%20&#1057;&#1063;.rtf" TargetMode="External" Type="http://schemas.openxmlformats.org/officeDocument/2006/relationships/hyperlink"/><Relationship Id="rId1" Target="../slideLayouts/slideLayout11.xml" Type="http://schemas.openxmlformats.org/officeDocument/2006/relationships/slideLayout"/><Relationship Id="rId6" Target="&#1091;&#1095;&#1077;&#1073;&#1085;&#1086;-&#1084;&#1077;&#1090;&#1086;&#1076;&#1080;&#1095;&#1077;&#1089;&#1082;&#1072;&#1103;%20&#1076;&#1086;&#1082;&#1091;&#1084;&#1077;&#1085;&#1090;&#1072;&#1094;&#1080;&#1103;/&#1056;&#1055;%20&#1074;&#1085;&#1077;&#1091;&#1088;&#1086;&#1095;&#1085;&#1086;&#1081;%20&#1076;&#1077;&#1103;&#1090;&#1077;&#1083;&#1100;&#1085;&#1086;&#1089;&#1090;&#1080;%20&#1063;&#1090;&#1077;&#1085;&#1080;&#1077;%20&#1089;%20&#1091;&#1074;&#1083;&#1077;&#1095;&#1077;&#1085;&#1080;&#1077;&#1084;%20&#1076;&#1083;&#1103;%204%20&#1082;&#1083;.docx" TargetMode="External" Type="http://schemas.openxmlformats.org/officeDocument/2006/relationships/hyperlink"/><Relationship Id="rId5" Target="&#1091;&#1095;&#1077;&#1073;&#1085;&#1086;-&#1084;&#1077;&#1090;&#1086;&#1076;&#1080;&#1095;&#1077;&#1089;&#1082;&#1072;&#1103;%20&#1076;&#1086;&#1082;&#1091;&#1084;&#1077;&#1085;&#1090;&#1072;&#1094;&#1080;&#1103;/&#1056;&#1055;%20&#1090;&#1072;&#1081;&#1085;&#1099;%20&#1089;&#1083;&#1086;&#1074;&#1072;%2010%20&#1082;&#1083;&#1072;&#1089;&#1089;.docx" TargetMode="External" Type="http://schemas.openxmlformats.org/officeDocument/2006/relationships/hyperlink"/><Relationship Id="rId4" Target="&#1091;&#1095;&#1077;&#1073;&#1085;&#1086;-&#1084;&#1077;&#1090;&#1086;&#1076;&#1080;&#1095;&#1077;&#1089;&#1082;&#1072;&#1103;%20&#1076;&#1086;&#1082;&#1091;&#1084;&#1077;&#1085;&#1090;&#1072;&#1094;&#1080;&#1103;/&#1056;&#1055;%20&#1087;&#1086;%20&#1083;&#1080;&#1090;&#1077;&#1088;&#1072;&#1090;&#1091;&#1088;&#1085;&#1086;&#1084;&#1091;%20&#1095;&#1090;&#1077;&#1085;&#1080;&#1102;%20&#1076;&#1083;&#1103;%203%20&#1082;&#1083;&#1072;&#1089;&#1089;&#1072;.docx" TargetMode="External" Type="http://schemas.openxmlformats.org/officeDocument/2006/relationships/hyperlink"/><Relationship Id="rId9" Target="../media/image21.png" Type="http://schemas.openxmlformats.org/officeDocument/2006/relationships/image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&#1086;&#1094;&#1077;&#1085;&#1086;&#1095;&#1085;&#1099;&#1077;%20&#1087;&#1088;&#1086;&#1094;&#1077;&#1076;&#1091;&#1088;&#1099;/&#1054;&#1094;&#1077;&#1085;&#1082;&#1072;%20&#1076;&#1080;&#1076;&#1072;&#1082;&#1090;&#1080;&#1095;&#1077;&#1089;&#1082;&#1086;&#1081;%20&#1094;&#1077;&#1085;&#1085;&#1086;&#1089;&#1090;&#1080;%20&#1091;&#1088;&#1086;&#1082;&#1086;&#1074;%20%20&#1055;&#1054;&#1057;.docx" TargetMode="External"/><Relationship Id="rId13" Type="http://schemas.openxmlformats.org/officeDocument/2006/relationships/hyperlink" Target="&#1086;&#1094;&#1077;&#1085;&#1086;&#1095;&#1085;&#1099;&#1077;%20&#1087;&#1088;&#1086;&#1094;&#1077;&#1076;&#1091;&#1088;&#1099;/&#1086;&#1090;&#1095;&#1077;&#1090;%20&#1087;&#1086;%20&#1090;&#1077;&#1093;&#1085;&#1080;&#1082;&#1077;%20&#1095;&#1090;&#1077;&#1085;&#1080;&#1103;.docx" TargetMode="External"/><Relationship Id="rId3" Type="http://schemas.openxmlformats.org/officeDocument/2006/relationships/hyperlink" Target="&#1086;&#1094;&#1077;&#1085;&#1086;&#1095;&#1085;&#1099;&#1077;%20&#1087;&#1088;&#1086;&#1094;&#1077;&#1076;&#1091;&#1088;&#1099;/&#1052;&#1077;&#1090;&#1086;&#1076;&#1080;&#1082;&#1072;%20&#1055;&#1088;&#1086;&#1092;&#1077;&#1089;&#1089;&#1080;&#1086;&#1085;&#1072;&#1083;&#1100;&#1085;&#1099;&#1077;%20&#1091;&#1089;&#1090;&#1072;&#1085;&#1086;&#1074;&#1082;&#1080;%20&#1087;&#1077;&#1076;&#1072;&#1075;&#1086;&#1075;&#1072;.docx" TargetMode="External"/><Relationship Id="rId7" Type="http://schemas.openxmlformats.org/officeDocument/2006/relationships/hyperlink" Target="&#1086;&#1094;&#1077;&#1085;&#1086;&#1095;&#1085;&#1099;&#1077;%20&#1087;&#1088;&#1086;&#1094;&#1077;&#1076;&#1091;&#1088;&#1099;/&#1096;&#1072;&#1073;&#1083;&#1086;&#1085;%20&#1095;&#1080;&#1090;&#1072;&#1090;&#1077;&#1083;&#1100;&#1089;&#1082;&#1086;&#1081;%20&#1082;&#1072;&#1088;&#1090;&#1086;&#1095;&#1082;&#1080;%20&#1076;&#1083;&#1103;%20&#1087;&#1088;&#1086;&#1074;&#1077;&#1088;&#1082;&#1080;%20&#1095;&#1090;&#1077;&#1085;&#1080;&#1103;.xlsx" TargetMode="External"/><Relationship Id="rId12" Type="http://schemas.openxmlformats.org/officeDocument/2006/relationships/hyperlink" Target="&#1086;&#1094;&#1077;&#1085;&#1086;&#1095;&#1085;&#1099;&#1077;%20&#1087;&#1088;&#1086;&#1094;&#1077;&#1076;&#1091;&#1088;&#1099;/&#1090;&#1072;&#1073;&#1083;&#1080;&#1094;&#1072;%20&#1076;&#1086;&#1089;&#1090;&#1080;&#1078;&#1077;&#1085;&#1080;&#1081;%20&#1086;&#1073;&#1091;&#1095;&#1077;&#1085;&#1080;&#1103;%20&#1074;%20&#1055;&#1054;&#1057;.docx" TargetMode="External"/><Relationship Id="rId17" Type="http://schemas.openxmlformats.org/officeDocument/2006/relationships/hyperlink" Target="&#1086;&#1094;&#1077;&#1085;&#1086;&#1095;&#1085;&#1099;&#1077;%20&#1087;&#1088;&#1086;&#1094;&#1077;&#1076;&#1091;&#1088;&#1099;/&#1052;&#1086;&#1085;&#1080;&#1090;&#1086;&#1088;&#1080;&#1085;&#1075;%20&#1095;&#1080;&#1090;&#1072;&#1090;&#1077;&#1083;&#1100;&#1089;&#1082;&#1086;&#1081;%20&#1075;&#1088;&#1072;&#1084;&#1086;&#1090;&#1085;&#1086;&#1089;&#1090;&#1080;%208-9%20&#1082;&#1083;&#1072;&#1089;&#1089;%20&#1052;&#1054;&#1059;%20&#171;&#1064;&#1082;&#1086;&#1083;&#1072;%20&#1080;&#1084;&#1077;&#1085;&#1080;%20&#1045;&#1074;&#1075;&#1077;&#1085;&#1080;&#1103;%20&#1056;&#1086;&#1076;&#1080;&#1086;&#1085;&#1086;&#1074;&#1072;&#187;.ppt" TargetMode="External"/><Relationship Id="rId2" Type="http://schemas.openxmlformats.org/officeDocument/2006/relationships/hyperlink" Target="&#1086;&#1094;&#1077;&#1085;&#1086;&#1095;&#1085;&#1099;&#1077;%20&#1087;&#1088;&#1086;&#1094;&#1077;&#1076;&#1091;&#1088;&#1099;/&#1072;&#1085;&#1082;&#1077;&#1090;&#1099;%20&#1087;&#1086;%20&#1089;&#1072;&#1084;&#1086;&#1076;&#1080;&#1072;&#1075;&#1085;&#1086;&#1089;&#1090;&#1080;&#1082;&#1077;%20&#1087;&#1077;&#1076;&#1072;&#1075;&#1086;&#1075;&#1086;&#1074;.docx" TargetMode="External"/><Relationship Id="rId16" Type="http://schemas.openxmlformats.org/officeDocument/2006/relationships/hyperlink" Target="&#1086;&#1094;&#1077;&#1085;&#1086;&#1095;&#1085;&#1099;&#1077;%20&#1087;&#1088;&#1086;&#1094;&#1077;&#1076;&#1091;&#1088;&#1099;/&#1054;&#1090;&#1095;&#1077;&#1090;%20&#1044;&#1077;&#1085;&#1100;%20&#1089;&#1083;&#1086;&#1074;&#1072;&#1088;&#1103;.docx" TargetMode="External"/><Relationship Id="rId1" Type="http://schemas.openxmlformats.org/officeDocument/2006/relationships/slideLayout" Target="../slideLayouts/slideLayout11.xml"/><Relationship Id="rId6" Type="http://schemas.openxmlformats.org/officeDocument/2006/relationships/hyperlink" Target="&#1086;&#1094;&#1077;&#1085;&#1086;&#1095;&#1085;&#1099;&#1077;%20&#1087;&#1088;&#1086;&#1094;&#1077;&#1076;&#1091;&#1088;&#1099;/&#1051;&#1080;&#1089;&#1090;%20&#1076;&#1086;&#1089;&#1090;&#1080;&#1078;&#1077;&#1085;&#1080;&#1081;%20%20&#1091;&#1095;&#1077;&#1085;&#1080;&#1082;&#1072;.docx" TargetMode="External"/><Relationship Id="rId11" Type="http://schemas.openxmlformats.org/officeDocument/2006/relationships/hyperlink" Target="&#1086;&#1094;&#1077;&#1085;&#1086;&#1095;&#1085;&#1099;&#1077;%20&#1087;&#1088;&#1086;&#1094;&#1077;&#1076;&#1091;&#1088;&#1099;/&#1044;&#1086;&#1089;&#1090;&#1080;&#1078;&#1077;&#1085;&#1080;&#1077;%20&#1086;&#1073;&#1088;&#1072;&#1079;&#1086;&#1074;&#1072;&#1090;&#1077;&#1083;&#1100;&#1085;&#1099;&#1093;%20&#1088;&#1077;&#1079;&#1091;&#1083;&#1100;&#1090;&#1072;&#1090;&#1086;&#1074;%20&#1085;&#1072;%20&#1091;&#1088;&#1086;&#1082;&#1072;&#1093;%20&#1055;&#1054;&#1057;.docx" TargetMode="External"/><Relationship Id="rId5" Type="http://schemas.openxmlformats.org/officeDocument/2006/relationships/hyperlink" Target="&#1086;&#1094;&#1077;&#1085;&#1086;&#1095;&#1085;&#1099;&#1077;%20&#1087;&#1088;&#1086;&#1094;&#1077;&#1076;&#1091;&#1088;&#1099;/&#1050;&#1072;&#1088;&#1090;&#1099;%20&#1086;&#1094;&#1077;&#1085;&#1080;&#1074;&#1072;&#1085;&#1080;&#1103;%20&#1084;&#1077;&#1090;&#1086;&#1076;&#1080;&#1095;&#1077;&#1089;&#1082;&#1086;&#1081;%20&#1080;%20&#1090;&#1077;&#1093;&#1085;&#1086;&#1083;&#1086;&#1075;&#1080;&#1095;&#1077;&#1089;&#1082;&#1086;&#1081;%20&#1075;&#1088;&#1072;&#1084;&#1086;&#1090;&#1085;&#1086;&#1089;&#1090;&#1080;%20&#1091;&#1088;&#1086;&#1082;&#1072;.docx" TargetMode="External"/><Relationship Id="rId15" Type="http://schemas.openxmlformats.org/officeDocument/2006/relationships/hyperlink" Target="&#1086;&#1094;&#1077;&#1085;&#1086;&#1095;&#1085;&#1099;&#1077;%20&#1087;&#1088;&#1086;&#1094;&#1077;&#1076;&#1091;&#1088;&#1099;/&#1086;&#1090;&#1095;&#1077;&#1090;%20&#1086;%20&#1087;&#1088;&#1086;&#1074;&#1077;&#1076;&#1077;&#1085;&#1080;&#1080;%20&#1044;&#1085;&#1103;%20&#1077;&#1076;&#1080;&#1085;&#1086;&#1075;&#1086;%20&#1090;&#1077;&#1082;&#1089;&#1090;&#1072;%20&#1074;%20%206%20&#1082;&#1083;&#1072;&#1089;&#1089;&#1077;.docx" TargetMode="External"/><Relationship Id="rId10" Type="http://schemas.openxmlformats.org/officeDocument/2006/relationships/hyperlink" Target="&#1086;&#1094;&#1077;&#1085;&#1086;&#1095;&#1085;&#1099;&#1077;%20&#1087;&#1088;&#1086;&#1094;&#1077;&#1076;&#1091;&#1088;&#1099;/&#1072;&#1083;&#1075;&#1086;&#1088;&#1080;&#1090;&#1084;%20&#1088;&#1072;&#1073;&#1086;&#1090;&#1099;%20&#1087;&#1086;%20&#1090;&#1077;&#1093;&#1085;&#1086;&#1083;&#1086;&#1075;&#1080;&#1080;%20Lesson%20Study.docx" TargetMode="External"/><Relationship Id="rId4" Type="http://schemas.openxmlformats.org/officeDocument/2006/relationships/hyperlink" Target="&#1086;&#1094;&#1077;&#1085;&#1086;&#1095;&#1085;&#1099;&#1077;%20&#1087;&#1088;&#1086;&#1094;&#1077;&#1076;&#1091;&#1088;&#1099;/&#1052;&#1077;&#1090;&#1086;&#1076;&#1080;&#1082;&#1072;%20&#1055;&#1089;&#1080;&#1093;&#1086;&#1083;&#1086;&#1075;&#1080;&#1095;&#1077;&#1089;&#1082;&#1072;&#1103;%20&#1082;&#1086;&#1084;&#1087;&#1077;&#1090;&#1077;&#1085;&#1090;&#1085;&#1086;&#1089;&#1090;&#1100;%20&#1087;&#1077;&#1076;&#1072;&#1075;&#1086;&#1075;&#1072;.docx" TargetMode="External"/><Relationship Id="rId9" Type="http://schemas.openxmlformats.org/officeDocument/2006/relationships/hyperlink" Target="&#1086;&#1094;&#1077;&#1085;&#1086;&#1095;&#1085;&#1099;&#1077;%20&#1087;&#1088;&#1086;&#1094;&#1077;&#1076;&#1091;&#1088;&#1099;/&#1073;&#1072;&#1085;&#1082;%20&#1079;&#1072;&#1076;&#1072;&#1085;&#1080;&#1081;%20&#1085;&#1072;%20&#1087;&#1086;&#1085;&#1080;&#1084;&#1072;&#1085;&#1080;&#1077;%20&#1090;&#1077;&#1082;&#1089;&#1090;&#1072;" TargetMode="External"/><Relationship Id="rId14" Type="http://schemas.openxmlformats.org/officeDocument/2006/relationships/hyperlink" Target="&#1086;&#1094;&#1077;&#1085;&#1086;&#1095;&#1085;&#1099;&#1077;%20&#1087;&#1088;&#1086;&#1094;&#1077;&#1076;&#1091;&#1088;&#1099;/&#1086;&#1090;&#1095;&#1077;&#1090;%20&#1086;%20&#1087;&#1088;&#1086;&#1074;&#1077;&#1076;&#1077;&#1085;&#1080;&#1080;%20&#1044;&#1085;&#1103;%20&#1077;&#1076;&#1080;&#1085;&#1086;&#1075;&#1086;%20&#1090;&#1077;&#1082;&#1089;&#1090;&#1072;%20&#1074;%20%205%20&#1082;&#1083;&#1072;&#1089;&#1089;&#1077;.docx" TargetMode="Externa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&#1084;&#1077;&#1090;&#1086;&#1076;&#1080;&#1095;&#1077;&#1089;&#1082;&#1080;&#1077;%20&#1084;&#1072;&#1090;&#1077;&#1088;&#1080;&#1072;&#1083;&#1099;/&#1087;&#1088;&#1086;&#1077;&#1082;&#1090;%20&#1057;&#1083;&#1086;&#1074;&#1072;&#1088;&#1100;" TargetMode="External"/><Relationship Id="rId13" Type="http://schemas.openxmlformats.org/officeDocument/2006/relationships/hyperlink" Target="&#1084;&#1077;&#1090;&#1086;&#1076;&#1080;&#1095;&#1077;&#1089;&#1082;&#1080;&#1077;%20&#1084;&#1072;&#1090;&#1077;&#1088;&#1080;&#1072;&#1083;&#1099;/&#1040;&#1060;&#1054;" TargetMode="External"/><Relationship Id="rId3" Type="http://schemas.openxmlformats.org/officeDocument/2006/relationships/hyperlink" Target="&#1084;&#1077;&#1090;&#1086;&#1076;&#1080;&#1095;&#1077;&#1089;&#1082;&#1080;&#1077;%20&#1084;&#1072;&#1090;&#1077;&#1088;&#1080;&#1072;&#1083;&#1099;/&#1050;&#1086;&#1088;&#1077;&#1081;&#1089;&#1082;&#1072;&#1103;%20&#1089;&#1082;&#1072;&#1079;&#1082;&#1072;%20&#1095;&#1077;&#1089;&#1090;&#1085;&#1099;&#1081;%20&#1084;&#1072;&#1083;&#1100;&#1095;&#1080;&#1082;" TargetMode="External"/><Relationship Id="rId7" Type="http://schemas.openxmlformats.org/officeDocument/2006/relationships/hyperlink" Target="&#1084;&#1077;&#1090;&#1086;&#1076;&#1080;&#1095;&#1077;&#1089;&#1082;&#1080;&#1077;%20&#1084;&#1072;&#1090;&#1077;&#1088;&#1080;&#1072;&#1083;&#1099;/&#1055;&#1088;&#1086;&#1077;&#1082;&#1090;&#1085;&#1072;&#1103;%20&#1088;&#1072;&#1073;&#1086;&#1090;&#1072;%20&#1047;&#1080;&#1084;&#1085;&#1080;&#1077;%20&#1082;&#1085;&#1080;&#1078;&#1082;&#1080;.docx" TargetMode="External"/><Relationship Id="rId12" Type="http://schemas.openxmlformats.org/officeDocument/2006/relationships/hyperlink" Target="&#1084;&#1077;&#1090;&#1086;&#1076;&#1080;&#1095;&#1077;&#1089;&#1082;&#1080;&#1077;%20&#1084;&#1072;&#1090;&#1077;&#1088;&#1080;&#1072;&#1083;&#1099;/&#1044;.&#1052;&#1084;&#1080;&#1085;%20-%20&#1057;&#1080;&#1073;&#1080;&#1088;&#1103;&#1082;%20&#1057;&#1082;&#1072;&#1079;&#1082;&#1072;%20&#1087;&#1088;&#1086;%20&#1093;&#1088;&#1072;&#1073;&#1088;&#1086;&#1075;&#1086;%20&#1079;&#1072;&#1081;&#1094;&#1072;%206%20&#1096;&#1083;&#1103;&#1087;%20&#1084;&#1099;&#1096;&#1083;&#1077;&#1085;&#1080;&#1103;.docx" TargetMode="External"/><Relationship Id="rId17" Type="http://schemas.openxmlformats.org/officeDocument/2006/relationships/hyperlink" Target="&#1084;&#1077;&#1090;&#1086;&#1076;&#1080;&#1095;&#1077;&#1089;&#1082;&#1080;&#1077;%20&#1084;&#1072;&#1090;&#1077;&#1088;&#1080;&#1072;&#1083;&#1099;/&#1052;&#1054;&#1059;%20&#171;&#1064;&#1082;&#1086;&#1083;&#1072;%20&#1080;&#1084;&#1077;&#1085;&#1080;%20&#1045;&#1074;&#1075;&#1077;&#1085;&#1080;&#1103;%20&#1056;&#1086;&#1076;&#1080;&#1086;&#1085;&#1086;&#1074;&#1072;&#187;%20&#1095;&#1080;&#1090;&#1072;&#1090;&#1077;&#1083;&#1100;&#1089;&#1082;&#1072;&#1103;%20&#1082;&#1086;&#1084;&#1087;&#1077;&#1090;&#1077;&#1085;&#1090;&#1085;&#1086;&#1089;&#1090;&#1100;.ppt" TargetMode="External"/><Relationship Id="rId2" Type="http://schemas.openxmlformats.org/officeDocument/2006/relationships/hyperlink" Target="&#1084;&#1077;&#1090;&#1086;&#1076;&#1080;&#1095;&#1077;&#1089;&#1082;&#1080;&#1077;%20&#1084;&#1072;&#1090;&#1077;&#1088;&#1080;&#1072;&#1083;&#1099;/&#1055;&#1040;&#1052;&#1071;&#1058;&#1050;&#1040;%20&#171;&#1055;&#1086;&#1076;&#1075;&#1086;&#1090;&#1086;&#1074;&#1082;&#1072;%20&#1091;&#1088;&#1086;&#1082;&#1072;%20&#1089;%20&#1080;&#1089;&#1087;&#1086;&#1083;&#1100;&#1079;&#1086;&#1074;&#1072;&#1085;&#1080;&#1077;&#1084;%20&#1091;&#1095;&#1077;&#1073;&#1085;&#1086;-&#1085;&#1072;&#1091;&#1095;&#1085;&#1086;&#1075;&#1086;%20&#1090;&#1077;&#1082;&#1089;&#1090;&#1072;%20&#1074;%20&#1088;&#1077;&#1078;&#1080;&#1084;&#1077;%20&#1090;&#1077;&#1093;&#1085;&#1086;&#1083;&#1086;&#1075;&#1080;&#1080;%20%20&#1089;&#1084;&#1099;&#1089;&#1083;&#1086;&#1074;&#1086;&#1075;&#1086;%20&#1095;&#1090;&#1077;&#1085;&#1080;&#1103;&#187;.docx" TargetMode="External"/><Relationship Id="rId16" Type="http://schemas.openxmlformats.org/officeDocument/2006/relationships/hyperlink" Target="&#1084;&#1077;&#1090;&#1086;&#1076;&#1080;&#1095;&#1077;&#1089;&#1082;&#1080;&#1077;%20&#1084;&#1072;&#1090;&#1077;&#1088;&#1080;&#1072;&#1083;&#1099;/&#1085;&#1072;%20&#1082;&#1086;&#1085;&#1082;&#1091;&#1088;&#1089;" TargetMode="External"/><Relationship Id="rId1" Type="http://schemas.openxmlformats.org/officeDocument/2006/relationships/slideLayout" Target="../slideLayouts/slideLayout11.xml"/><Relationship Id="rId6" Type="http://schemas.openxmlformats.org/officeDocument/2006/relationships/hyperlink" Target="&#1084;&#1077;&#1090;&#1086;&#1076;&#1080;&#1095;&#1077;&#1089;&#1082;&#1080;&#1077;%20&#1084;&#1072;&#1090;&#1077;&#1088;&#1080;&#1072;&#1083;&#1099;/&#1057;&#1083;&#1086;&#1074;&#1072;&#1088;&#1085;&#1099;&#1081;%20&#1091;&#1088;&#1086;&#1082;" TargetMode="External"/><Relationship Id="rId11" Type="http://schemas.openxmlformats.org/officeDocument/2006/relationships/hyperlink" Target="&#1084;&#1077;&#1090;&#1086;&#1076;&#1080;&#1095;&#1077;&#1089;&#1082;&#1080;&#1077;%20&#1084;&#1072;&#1090;&#1077;&#1088;&#1080;&#1072;&#1083;&#1099;/&#1042;&#1099;&#1089;&#1090;&#1091;&#1087;&#1083;&#1077;&#1085;&#1080;&#1077;%20&#1058;&#1056;&#1050;&#1052;%20&#1041;&#1080;&#1088;&#1102;&#1083;&#1080;&#1085;&#1072;%20&#1045;.&#1042;" TargetMode="External"/><Relationship Id="rId5" Type="http://schemas.openxmlformats.org/officeDocument/2006/relationships/hyperlink" Target="&#1084;&#1077;&#1090;&#1086;&#1076;&#1080;&#1095;&#1077;&#1089;&#1082;&#1080;&#1077;%20&#1084;&#1072;&#1090;&#1077;&#1088;&#1080;&#1072;&#1083;&#1099;/&#1055;&#1088;&#1086;&#1077;&#1082;&#1090;%20&#1091;&#1088;&#1086;&#1082;&#1072;" TargetMode="External"/><Relationship Id="rId15" Type="http://schemas.openxmlformats.org/officeDocument/2006/relationships/hyperlink" Target="&#1084;&#1077;&#1090;&#1086;&#1076;&#1080;&#1095;&#1077;&#1089;&#1082;&#1080;&#1077;%20&#1084;&#1072;&#1090;&#1077;&#1088;&#1080;&#1072;&#1083;&#1099;/&#1055;&#1057;76_&#1060;&#1086;&#1088;&#1084;&#1080;&#1088;&#1086;&#1074;&#1072;&#1085;&#1080;&#1077;_&#1087;&#1072;&#1090;&#1088;&#1080;&#1086;&#1090;&#1080;&#1095;&#1077;&#1089;&#1082;&#1086;&#1075;&#1086;_&#1074;&#1086;&#1089;&#1087;&#1080;&#1090;&#1072;&#1085;&#1080;&#1103;.pdf" TargetMode="External"/><Relationship Id="rId10" Type="http://schemas.openxmlformats.org/officeDocument/2006/relationships/hyperlink" Target="&#1084;&#1077;&#1090;&#1086;&#1076;&#1080;&#1095;&#1077;&#1089;&#1082;&#1080;&#1077;%20&#1084;&#1072;&#1090;&#1077;&#1088;&#1080;&#1072;&#1083;&#1099;/&#1050;&#1091;&#1088;&#1086;&#1095;&#1082;&#1080;&#1085;&#1072;" TargetMode="External"/><Relationship Id="rId4" Type="http://schemas.openxmlformats.org/officeDocument/2006/relationships/hyperlink" Target="&#1084;&#1077;&#1090;&#1086;&#1076;&#1080;&#1095;&#1077;&#1089;&#1082;&#1080;&#1077;%20&#1084;&#1072;&#1090;&#1077;&#1088;&#1080;&#1072;&#1083;&#1099;/&#1058;&#1056;&#1048;&#1047;%20&#1091;&#1088;&#1086;&#1082;%20&#1095;&#1090;&#1077;&#1085;&#1080;&#1103;%201%20&#1082;&#1083;&#1072;&#1089;&#1089;.docx" TargetMode="External"/><Relationship Id="rId9" Type="http://schemas.openxmlformats.org/officeDocument/2006/relationships/hyperlink" Target="&#1084;&#1077;&#1090;&#1086;&#1076;&#1080;&#1095;&#1077;&#1089;&#1082;&#1080;&#1077;%20&#1084;&#1072;&#1090;&#1077;&#1088;&#1080;&#1072;&#1083;&#1099;/&#1087;&#1088;&#1086;&#1077;&#1082;&#1090;%20&#1050;&#1085;&#1080;&#1075;&#1072;" TargetMode="External"/><Relationship Id="rId14" Type="http://schemas.openxmlformats.org/officeDocument/2006/relationships/hyperlink" Target="&#1084;&#1077;&#1090;&#1086;&#1076;&#1080;&#1095;&#1077;&#1089;&#1082;&#1080;&#1077;%20&#1084;&#1072;&#1090;&#1077;&#1088;&#1080;&#1072;&#1083;&#1099;/&#1050;&#1091;&#1088;&#1086;&#1095;&#1082;&#1080;&#1085;&#1072;%20&#1054;.&#1040;..pptx" TargetMode="External"/></Relationships>
</file>

<file path=ppt/slides/_rels/slide15.xml.rels><?xml version="1.0" encoding="UTF-8" standalone="yes" ?><Relationships xmlns="http://schemas.openxmlformats.org/package/2006/relationships"><Relationship Id="rId2" Target="../media/image22.jpeg" Type="http://schemas.openxmlformats.org/officeDocument/2006/relationships/image"/><Relationship Id="rId1" Target="../slideLayouts/slideLayout11.xml" Type="http://schemas.openxmlformats.org/officeDocument/2006/relationships/slideLayout"/></Relationships>
</file>

<file path=ppt/slides/_rels/slide16.xml.rels><?xml version="1.0" encoding="UTF-8" standalone="yes" ?><Relationships xmlns="http://schemas.openxmlformats.org/package/2006/relationships"><Relationship Id="rId3" Target="../media/image24.jpeg" Type="http://schemas.openxmlformats.org/officeDocument/2006/relationships/image"/><Relationship Id="rId2" Target="../media/image23.jpeg" Type="http://schemas.openxmlformats.org/officeDocument/2006/relationships/image"/><Relationship Id="rId1" Target="../slideLayouts/slideLayout10.xml" Type="http://schemas.openxmlformats.org/officeDocument/2006/relationships/slideLayout"/></Relationships>
</file>

<file path=ppt/slides/_rels/slide17.xml.rels><?xml version="1.0" encoding="UTF-8" standalone="yes" ?><Relationships xmlns="http://schemas.openxmlformats.org/package/2006/relationships"><Relationship Id="rId3" Target="../media/image26.jpeg" Type="http://schemas.openxmlformats.org/officeDocument/2006/relationships/image"/><Relationship Id="rId7" Target="../media/image30.jpeg" Type="http://schemas.openxmlformats.org/officeDocument/2006/relationships/image"/><Relationship Id="rId2" Target="../media/image25.jpeg" Type="http://schemas.openxmlformats.org/officeDocument/2006/relationships/image"/><Relationship Id="rId1" Target="../slideLayouts/slideLayout9.xml" Type="http://schemas.openxmlformats.org/officeDocument/2006/relationships/slideLayout"/><Relationship Id="rId6" Target="../media/image29.jpeg" Type="http://schemas.openxmlformats.org/officeDocument/2006/relationships/image"/><Relationship Id="rId5" Target="../media/image28.png" Type="http://schemas.openxmlformats.org/officeDocument/2006/relationships/image"/><Relationship Id="rId4" Target="../media/image27.jpeg" Type="http://schemas.openxmlformats.org/officeDocument/2006/relationships/image"/></Relationships>
</file>

<file path=ppt/slides/_rels/slide18.xml.rels><?xml version="1.0" encoding="UTF-8" standalone="yes" ?><Relationships xmlns="http://schemas.openxmlformats.org/package/2006/relationships"><Relationship Id="rId3" Target="../media/image32.jpeg" Type="http://schemas.openxmlformats.org/officeDocument/2006/relationships/image"/><Relationship Id="rId2" Target="../media/image31.jpeg" Type="http://schemas.openxmlformats.org/officeDocument/2006/relationships/image"/><Relationship Id="rId1" Target="../slideLayouts/slideLayout9.xml" Type="http://schemas.openxmlformats.org/officeDocument/2006/relationships/slideLayout"/><Relationship Id="rId4" Target="../media/image33.jpeg" Type="http://schemas.openxmlformats.org/officeDocument/2006/relationships/image"/></Relationships>
</file>

<file path=ppt/slides/_rels/slide19.xml.rels><?xml version="1.0" encoding="UTF-8" standalone="yes" ?><Relationships xmlns="http://schemas.openxmlformats.org/package/2006/relationships"><Relationship Id="rId3" Target="../media/image35.jpeg" Type="http://schemas.openxmlformats.org/officeDocument/2006/relationships/image"/><Relationship Id="rId7" Target="../media/image39.jpeg" Type="http://schemas.openxmlformats.org/officeDocument/2006/relationships/image"/><Relationship Id="rId2" Target="../media/image34.jpeg" Type="http://schemas.openxmlformats.org/officeDocument/2006/relationships/image"/><Relationship Id="rId1" Target="../slideLayouts/slideLayout11.xml" Type="http://schemas.openxmlformats.org/officeDocument/2006/relationships/slideLayout"/><Relationship Id="rId6" Target="../media/image38.jpeg" Type="http://schemas.openxmlformats.org/officeDocument/2006/relationships/image"/><Relationship Id="rId5" Target="../media/image37.jpeg" Type="http://schemas.openxmlformats.org/officeDocument/2006/relationships/image"/><Relationship Id="rId4" Target="../media/image36.jpeg" Type="http://schemas.openxmlformats.org/officeDocument/2006/relationships/image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 ?><Relationships xmlns="http://schemas.openxmlformats.org/package/2006/relationships"><Relationship Id="rId3" Target="../media/image41.jpeg" Type="http://schemas.openxmlformats.org/officeDocument/2006/relationships/image"/><Relationship Id="rId2" Target="../media/image40.jpeg" Type="http://schemas.openxmlformats.org/officeDocument/2006/relationships/image"/><Relationship Id="rId1" Target="../slideLayouts/slideLayout9.xml" Type="http://schemas.openxmlformats.org/officeDocument/2006/relationships/slideLayout"/><Relationship Id="rId6" Target="../media/image44.jpeg" Type="http://schemas.openxmlformats.org/officeDocument/2006/relationships/image"/><Relationship Id="rId5" Target="../media/image43.jpeg" Type="http://schemas.openxmlformats.org/officeDocument/2006/relationships/image"/><Relationship Id="rId4" Target="../media/image42.jpeg" Type="http://schemas.openxmlformats.org/officeDocument/2006/relationships/image"/></Relationships>
</file>

<file path=ppt/slides/_rels/slide21.xml.rels><?xml version="1.0" encoding="UTF-8" standalone="yes" ?><Relationships xmlns="http://schemas.openxmlformats.org/package/2006/relationships"><Relationship Id="rId3" Target="../media/image46.jpeg" Type="http://schemas.openxmlformats.org/officeDocument/2006/relationships/image"/><Relationship Id="rId2" Target="../media/image45.jpeg" Type="http://schemas.openxmlformats.org/officeDocument/2006/relationships/image"/><Relationship Id="rId1" Target="../slideLayouts/slideLayout10.xml" Type="http://schemas.openxmlformats.org/officeDocument/2006/relationships/slideLayout"/><Relationship Id="rId5" Target="../media/image48.jpeg" Type="http://schemas.openxmlformats.org/officeDocument/2006/relationships/image"/><Relationship Id="rId4" Target="../media/image47.jpeg" Type="http://schemas.openxmlformats.org/officeDocument/2006/relationships/image"/></Relationships>
</file>

<file path=ppt/slides/_rels/slide22.xml.rels><?xml version="1.0" encoding="UTF-8" standalone="yes" ?><Relationships xmlns="http://schemas.openxmlformats.org/package/2006/relationships"><Relationship Id="rId2" Target="../media/image49.jpeg" Type="http://schemas.openxmlformats.org/officeDocument/2006/relationships/image"/><Relationship Id="rId1" Target="../slideLayouts/slideLayout11.xml" Type="http://schemas.openxmlformats.org/officeDocument/2006/relationships/slideLayout"/></Relationships>
</file>

<file path=ppt/slides/_rels/slide3.xml.rels><?xml version="1.0" encoding="UTF-8" standalone="yes" ?><Relationships xmlns="http://schemas.openxmlformats.org/package/2006/relationships"><Relationship Id="rId2" Target="../media/image7.jpeg" Type="http://schemas.openxmlformats.org/officeDocument/2006/relationships/image"/><Relationship Id="rId1" Target="../slideLayouts/slideLayout11.xml" Type="http://schemas.openxmlformats.org/officeDocument/2006/relationships/slideLayout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 ?><Relationships xmlns="http://schemas.openxmlformats.org/package/2006/relationships"><Relationship Id="rId3" Target="../media/image9.png" Type="http://schemas.openxmlformats.org/officeDocument/2006/relationships/image"/><Relationship Id="rId2" Target="../media/image8.jpeg" Type="http://schemas.openxmlformats.org/officeDocument/2006/relationships/image"/><Relationship Id="rId1" Target="../slideLayouts/slideLayout11.xml" Type="http://schemas.openxmlformats.org/officeDocument/2006/relationships/slideLayout"/><Relationship Id="rId4" Target="../media/image10.png" Type="http://schemas.openxmlformats.org/officeDocument/2006/relationships/image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908720"/>
            <a:ext cx="7772400" cy="1470025"/>
          </a:xfrm>
        </p:spPr>
        <p:txBody>
          <a:bodyPr/>
          <a:lstStyle/>
          <a:p>
            <a:r>
              <a:rPr lang="ru-RU" dirty="0" smtClean="0"/>
              <a:t>Один в поле не воин</a:t>
            </a:r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880065" y="2708920"/>
            <a:ext cx="7297538" cy="1283861"/>
          </a:xfrm>
        </p:spPr>
        <p:txBody>
          <a:bodyPr/>
          <a:lstStyle/>
          <a:p>
            <a:r>
              <a:rPr lang="ru-RU" i="1" dirty="0" smtClean="0">
                <a:solidFill>
                  <a:schemeClr val="accent4">
                    <a:lumMod val="50000"/>
                  </a:schemeClr>
                </a:solidFill>
              </a:rPr>
              <a:t>В одиночку сложно что-то сделать,</a:t>
            </a:r>
          </a:p>
          <a:p>
            <a:r>
              <a:rPr lang="ru-RU" i="1" dirty="0" smtClean="0">
                <a:solidFill>
                  <a:schemeClr val="accent4">
                    <a:lumMod val="50000"/>
                  </a:schemeClr>
                </a:solidFill>
              </a:rPr>
              <a:t>сила – в коллективе</a:t>
            </a:r>
            <a:endParaRPr lang="ru-RU" i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9246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8962" y="286249"/>
            <a:ext cx="7886700" cy="1325563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accent4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  <a:sym typeface="Fedra Sans Pro Light" panose="020B0303040000020004" pitchFamily="34" charset="0"/>
              </a:rPr>
              <a:t>ИЗМЕНЕНИЯ В КОММУНИКАЦИИ</a:t>
            </a:r>
            <a:br>
              <a:rPr lang="ru-RU" dirty="0">
                <a:solidFill>
                  <a:schemeClr val="accent4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  <a:sym typeface="Fedra Sans Pro Light" panose="020B0303040000020004" pitchFamily="34" charset="0"/>
              </a:rPr>
            </a:b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2876" y="1164337"/>
            <a:ext cx="204825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schemeClr val="accent4">
                    <a:lumMod val="50000"/>
                  </a:schemeClr>
                </a:solidFill>
              </a:rPr>
              <a:t>Скорректированы отношения между учениками и учителями - от отношений субординации к отношениям сотрудничества, делового партнерства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910902"/>
            <a:ext cx="1062772" cy="9919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736655" y="1052736"/>
            <a:ext cx="362102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b="1" i="1" dirty="0">
                <a:solidFill>
                  <a:schemeClr val="accent4">
                    <a:lumMod val="50000"/>
                  </a:schemeClr>
                </a:solidFill>
              </a:rPr>
              <a:t>Ценностные ориентиры – это горизонтальные, равные отношения, полное доверие между всеми участниками, искреннее желание найти решение, конструктивная обратная связь и четкое понимание всеми предполагаемого результата взаимодействия.</a:t>
            </a:r>
          </a:p>
        </p:txBody>
      </p:sp>
      <p:pic>
        <p:nvPicPr>
          <p:cNvPr id="6" name="Picture 4" descr="https://ds04.infourok.ru/uploads/ex/135c/0018082b-e477fc59/hello_html_m7b6a604c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9688" y="3474291"/>
            <a:ext cx="1813120" cy="1586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7170529" y="1164337"/>
            <a:ext cx="192024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schemeClr val="accent4">
                    <a:lumMod val="50000"/>
                  </a:schemeClr>
                </a:solidFill>
              </a:rPr>
              <a:t>Снижение риска профессионального выгорания наиболее опытных учителей - носителей знаний и </a:t>
            </a:r>
            <a:r>
              <a:rPr lang="ru-RU" sz="1400" b="1" dirty="0" smtClean="0">
                <a:solidFill>
                  <a:schemeClr val="accent4">
                    <a:lumMod val="50000"/>
                  </a:schemeClr>
                </a:solidFill>
              </a:rPr>
              <a:t>навыков</a:t>
            </a:r>
            <a:endParaRPr lang="ru-RU" sz="14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0529" y="2528975"/>
            <a:ext cx="1676400" cy="877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334831" y="4509120"/>
            <a:ext cx="240182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schemeClr val="accent4">
                    <a:lumMod val="50000"/>
                  </a:schemeClr>
                </a:solidFill>
              </a:rPr>
              <a:t>Примерение педагогом на себя разных ролей: исследователя, эксперта, аналитика, координатора, слушателя, медиатора, </a:t>
            </a:r>
            <a:r>
              <a:rPr lang="ru-RU" sz="1400" b="1" dirty="0" smtClean="0">
                <a:solidFill>
                  <a:schemeClr val="accent4">
                    <a:lumMod val="50000"/>
                  </a:schemeClr>
                </a:solidFill>
              </a:rPr>
              <a:t>наставника</a:t>
            </a:r>
            <a:endParaRPr lang="ru-RU" sz="14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8388" y="5524783"/>
            <a:ext cx="1511300" cy="1023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6904035" y="4045109"/>
            <a:ext cx="218846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schemeClr val="accent4">
                    <a:lumMod val="50000"/>
                  </a:schemeClr>
                </a:solidFill>
              </a:rPr>
              <a:t> </a:t>
            </a:r>
          </a:p>
          <a:p>
            <a:pPr lvl="0"/>
            <a:endParaRPr lang="ru-RU" sz="1400" b="1" dirty="0">
              <a:solidFill>
                <a:schemeClr val="accent4">
                  <a:lumMod val="50000"/>
                </a:schemeClr>
              </a:solidFill>
            </a:endParaRPr>
          </a:p>
          <a:p>
            <a:pPr lvl="0"/>
            <a:r>
              <a:rPr lang="ru-RU" sz="1400" b="1" dirty="0">
                <a:solidFill>
                  <a:schemeClr val="accent4">
                    <a:lumMod val="50000"/>
                  </a:schemeClr>
                </a:solidFill>
              </a:rPr>
              <a:t>Между членами ПОС- </a:t>
            </a:r>
            <a:r>
              <a:rPr lang="ru-RU" sz="1400" b="1" dirty="0" smtClean="0">
                <a:solidFill>
                  <a:schemeClr val="accent4">
                    <a:lumMod val="50000"/>
                  </a:schemeClr>
                </a:solidFill>
              </a:rPr>
              <a:t>отношения</a:t>
            </a:r>
            <a:r>
              <a:rPr lang="ru-RU" sz="1400" b="1" dirty="0">
                <a:solidFill>
                  <a:schemeClr val="accent4">
                    <a:lumMod val="50000"/>
                  </a:schemeClr>
                </a:solidFill>
              </a:rPr>
              <a:t>, которые </a:t>
            </a:r>
            <a:r>
              <a:rPr lang="ru-RU" sz="1400" b="1" dirty="0" smtClean="0">
                <a:solidFill>
                  <a:schemeClr val="accent4">
                    <a:lumMod val="50000"/>
                  </a:schemeClr>
                </a:solidFill>
              </a:rPr>
              <a:t>приводят дут </a:t>
            </a:r>
            <a:r>
              <a:rPr lang="ru-RU" sz="1400" b="1" dirty="0">
                <a:solidFill>
                  <a:schemeClr val="accent4">
                    <a:lumMod val="50000"/>
                  </a:schemeClr>
                </a:solidFill>
              </a:rPr>
              <a:t>к обоюдному обучению друг друга, укреплению </a:t>
            </a:r>
            <a:r>
              <a:rPr lang="ru-RU" sz="1400" b="1" dirty="0" smtClean="0">
                <a:solidFill>
                  <a:schemeClr val="accent4">
                    <a:lumMod val="50000"/>
                  </a:schemeClr>
                </a:solidFill>
              </a:rPr>
              <a:t>сотрудничества</a:t>
            </a:r>
            <a:endParaRPr lang="ru-RU" sz="1400" b="1" dirty="0">
              <a:solidFill>
                <a:schemeClr val="accent4">
                  <a:lumMod val="50000"/>
                </a:schemeClr>
              </a:solidFill>
            </a:endParaRPr>
          </a:p>
          <a:p>
            <a:pPr lvl="0"/>
            <a:endParaRPr lang="ru-RU" sz="1400" b="1" dirty="0" smtClean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4542" y="5481919"/>
            <a:ext cx="1146175" cy="1109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60847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dirty="0" smtClean="0"/>
              <a:t>Пакет</a:t>
            </a:r>
            <a:br>
              <a:rPr lang="ru-RU" sz="2000" dirty="0" smtClean="0"/>
            </a:br>
            <a:r>
              <a:rPr lang="ru-RU" sz="2000" dirty="0" smtClean="0"/>
              <a:t> </a:t>
            </a:r>
            <a:r>
              <a:rPr lang="ru-RU" sz="2000" dirty="0"/>
              <a:t>нормативных </a:t>
            </a:r>
            <a:r>
              <a:rPr lang="ru-RU" sz="2000" dirty="0" smtClean="0"/>
              <a:t>документов</a:t>
            </a: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pic>
        <p:nvPicPr>
          <p:cNvPr id="3" name="Рисунок 2"/>
          <p:cNvPicPr/>
          <p:nvPr/>
        </p:nvPicPr>
        <p:blipFill>
          <a:blip r:embed="rId2"/>
          <a:stretch>
            <a:fillRect/>
          </a:stretch>
        </p:blipFill>
        <p:spPr>
          <a:xfrm>
            <a:off x="141414" y="3717032"/>
            <a:ext cx="2414362" cy="230425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51520" y="1196752"/>
            <a:ext cx="388843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Приказы: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hlinkClick r:id="rId3" action="ppaction://hlinkfile"/>
              </a:rPr>
              <a:t>О создании ПОС</a:t>
            </a:r>
            <a:endParaRPr lang="ru-RU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hlinkClick r:id="rId4" action="ppaction://hlinkfile"/>
              </a:rPr>
              <a:t>Об утверждении Положения о ПОС</a:t>
            </a:r>
            <a:endParaRPr lang="ru-RU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hlinkClick r:id="rId5" action="ppaction://hlinkfile"/>
              </a:rPr>
              <a:t>Об утверждении наставнического проекта</a:t>
            </a:r>
            <a:endParaRPr lang="ru-RU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hlinkClick r:id="rId6" action="ppaction://hlinkfile"/>
              </a:rPr>
              <a:t>Об утверждении междисциплинарной программы</a:t>
            </a:r>
            <a:endParaRPr lang="ru-RU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ru-RU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ru-RU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5542" y="3789040"/>
            <a:ext cx="1944215" cy="26771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004048" y="1343957"/>
            <a:ext cx="338437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Положения: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hlinkClick r:id="rId3" action="ppaction://hlinkfile"/>
              </a:rPr>
              <a:t>О профессиональном педагогическом сообществе</a:t>
            </a:r>
            <a:endParaRPr lang="ru-RU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1. 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hlinkClick r:id="rId8" action="ppaction://hlinkfile"/>
              </a:rPr>
              <a:t>Наставнический проект</a:t>
            </a:r>
            <a:endParaRPr lang="ru-RU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ru-RU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ru-RU" dirty="0" smtClean="0">
              <a:solidFill>
                <a:schemeClr val="accent4">
                  <a:lumMod val="50000"/>
                </a:schemeClr>
              </a:solidFill>
            </a:endParaRPr>
          </a:p>
          <a:p>
            <a:endParaRPr lang="ru-RU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3210815"/>
            <a:ext cx="2408624" cy="33166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3804" y="2996952"/>
            <a:ext cx="2270788" cy="3125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47008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1143000"/>
          </a:xfrm>
        </p:spPr>
        <p:txBody>
          <a:bodyPr>
            <a:noAutofit/>
          </a:bodyPr>
          <a:lstStyle/>
          <a:p>
            <a:r>
              <a:rPr lang="ru-RU" sz="2000" dirty="0" smtClean="0"/>
              <a:t>Пакет</a:t>
            </a:r>
            <a:br>
              <a:rPr lang="ru-RU" sz="2000" dirty="0" smtClean="0"/>
            </a:br>
            <a:r>
              <a:rPr lang="ru-RU" sz="2000" dirty="0" smtClean="0"/>
              <a:t> </a:t>
            </a:r>
            <a:r>
              <a:rPr lang="ru-RU" sz="2000" dirty="0"/>
              <a:t>учебно- методической </a:t>
            </a:r>
            <a:r>
              <a:rPr lang="ru-RU" sz="2000" dirty="0" smtClean="0"/>
              <a:t>документации</a:t>
            </a:r>
            <a:endParaRPr lang="ru-RU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632624" y="1916832"/>
            <a:ext cx="36004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1400" b="1" dirty="0" smtClean="0">
                <a:solidFill>
                  <a:schemeClr val="accent4">
                    <a:lumMod val="50000"/>
                  </a:schemeClr>
                </a:solidFill>
                <a:hlinkClick r:id="rId2" action="ppaction://hlinkfile"/>
              </a:rPr>
              <a:t>Междисциплинарная программа </a:t>
            </a:r>
            <a:r>
              <a:rPr lang="ru-RU" sz="1400" b="1" dirty="0">
                <a:solidFill>
                  <a:schemeClr val="accent4">
                    <a:lumMod val="50000"/>
                  </a:schemeClr>
                </a:solidFill>
                <a:hlinkClick r:id="rId2" action="ppaction://hlinkfile"/>
              </a:rPr>
              <a:t>«Стратегия смыслового чтения и работа с текстом</a:t>
            </a:r>
            <a:r>
              <a:rPr lang="ru-RU" sz="1400" b="1" dirty="0" smtClean="0">
                <a:solidFill>
                  <a:schemeClr val="accent4">
                    <a:lumMod val="50000"/>
                  </a:schemeClr>
                </a:solidFill>
                <a:hlinkClick r:id="rId2" action="ppaction://hlinkfile"/>
              </a:rPr>
              <a:t>»</a:t>
            </a:r>
            <a:endParaRPr lang="ru-RU" sz="1400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342900" indent="-342900">
              <a:buAutoNum type="arabicPeriod"/>
            </a:pPr>
            <a:r>
              <a:rPr lang="ru-RU" sz="1400" b="1" dirty="0" smtClean="0">
                <a:solidFill>
                  <a:schemeClr val="accent4">
                    <a:lumMod val="50000"/>
                  </a:schemeClr>
                </a:solidFill>
                <a:hlinkClick r:id="rId3" action="ppaction://hlinkfile"/>
              </a:rPr>
              <a:t>Учебный план внеурочной деятельности 1-4 </a:t>
            </a:r>
            <a:r>
              <a:rPr lang="ru-RU" sz="1400" b="1" dirty="0" err="1" smtClean="0">
                <a:solidFill>
                  <a:schemeClr val="accent4">
                    <a:lumMod val="50000"/>
                  </a:schemeClr>
                </a:solidFill>
                <a:hlinkClick r:id="rId3" action="ppaction://hlinkfile"/>
              </a:rPr>
              <a:t>кл</a:t>
            </a:r>
            <a:r>
              <a:rPr lang="ru-RU" sz="1400" b="1" dirty="0" smtClean="0">
                <a:solidFill>
                  <a:schemeClr val="accent4">
                    <a:lumMod val="50000"/>
                  </a:schemeClr>
                </a:solidFill>
                <a:hlinkClick r:id="rId3" action="ppaction://hlinkfile"/>
              </a:rPr>
              <a:t>. на 2021-2022 </a:t>
            </a:r>
            <a:r>
              <a:rPr lang="ru-RU" sz="1400" b="1" dirty="0" err="1" smtClean="0">
                <a:solidFill>
                  <a:schemeClr val="accent4">
                    <a:lumMod val="50000"/>
                  </a:schemeClr>
                </a:solidFill>
                <a:hlinkClick r:id="rId3" action="ppaction://hlinkfile"/>
              </a:rPr>
              <a:t>уч.г</a:t>
            </a:r>
            <a:r>
              <a:rPr lang="ru-RU" sz="1400" b="1" dirty="0" smtClean="0">
                <a:solidFill>
                  <a:schemeClr val="accent4">
                    <a:lumMod val="50000"/>
                  </a:schemeClr>
                </a:solidFill>
              </a:rPr>
              <a:t>.</a:t>
            </a:r>
          </a:p>
          <a:p>
            <a:pPr marL="342900" indent="-342900">
              <a:buAutoNum type="arabicPeriod"/>
            </a:pPr>
            <a:r>
              <a:rPr lang="ru-RU" sz="1400" b="1" dirty="0" smtClean="0">
                <a:solidFill>
                  <a:schemeClr val="accent4">
                    <a:lumMod val="50000"/>
                  </a:schemeClr>
                </a:solidFill>
                <a:hlinkClick r:id="rId4" action="ppaction://hlinkfile"/>
              </a:rPr>
              <a:t>Рабочая программа по литературному чтению для 3 класса.</a:t>
            </a:r>
            <a:endParaRPr lang="ru-RU" sz="1400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342900" indent="-342900">
              <a:buAutoNum type="arabicPeriod"/>
            </a:pPr>
            <a:r>
              <a:rPr lang="ru-RU" sz="1400" b="1" dirty="0" smtClean="0">
                <a:solidFill>
                  <a:schemeClr val="accent4">
                    <a:lumMod val="50000"/>
                  </a:schemeClr>
                </a:solidFill>
                <a:hlinkClick r:id="rId5" action="ppaction://hlinkfile"/>
              </a:rPr>
              <a:t>Рабочая программа внеурочной деятельности  «Тайны слова» для 10 класса.</a:t>
            </a:r>
            <a:endParaRPr lang="ru-RU" sz="1400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342900" indent="-342900">
              <a:buAutoNum type="arabicPeriod"/>
            </a:pPr>
            <a:r>
              <a:rPr lang="ru-RU" sz="1400" b="1" dirty="0" smtClean="0">
                <a:solidFill>
                  <a:schemeClr val="accent4">
                    <a:lumMod val="50000"/>
                  </a:schemeClr>
                </a:solidFill>
                <a:hlinkClick r:id="rId6" action="ppaction://hlinkfile"/>
              </a:rPr>
              <a:t>Рабочая программа внеурочной деятельности «Чтение с увлечением» для 4 класса.</a:t>
            </a:r>
            <a:endParaRPr lang="ru-RU" sz="1400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342900" indent="-342900">
              <a:buAutoNum type="arabicPeriod"/>
            </a:pPr>
            <a:r>
              <a:rPr lang="ru-RU" sz="1400" b="1" dirty="0" smtClean="0">
                <a:solidFill>
                  <a:schemeClr val="accent4">
                    <a:lumMod val="50000"/>
                  </a:schemeClr>
                </a:solidFill>
                <a:hlinkClick r:id="rId7" action="ppaction://hlinkfile"/>
              </a:rPr>
              <a:t>Дневник ПОС  </a:t>
            </a:r>
            <a:r>
              <a:rPr lang="ru-RU" sz="1400" b="1" dirty="0">
                <a:solidFill>
                  <a:schemeClr val="accent4">
                    <a:lumMod val="50000"/>
                  </a:schemeClr>
                </a:solidFill>
                <a:hlinkClick r:id="rId7" action="ppaction://hlinkfile"/>
              </a:rPr>
              <a:t>«Смысловое чтение как условие формирования универсальных учебных действий обучающихся </a:t>
            </a:r>
            <a:r>
              <a:rPr lang="ru-RU" sz="1400" b="1" dirty="0" smtClean="0">
                <a:solidFill>
                  <a:schemeClr val="accent4">
                    <a:lumMod val="50000"/>
                  </a:schemeClr>
                </a:solidFill>
                <a:hlinkClick r:id="rId7" action="ppaction://hlinkfile"/>
              </a:rPr>
              <a:t>».</a:t>
            </a:r>
            <a:endParaRPr lang="ru-RU" sz="1400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342900" indent="-342900">
              <a:buAutoNum type="arabicPeriod"/>
            </a:pPr>
            <a:endParaRPr lang="ru-RU" sz="1400" b="1" dirty="0">
              <a:solidFill>
                <a:schemeClr val="accent4">
                  <a:lumMod val="50000"/>
                </a:schemeClr>
              </a:solidFill>
            </a:endParaRPr>
          </a:p>
          <a:p>
            <a:pPr marL="342900" indent="-342900">
              <a:buAutoNum type="arabicPeriod"/>
            </a:pPr>
            <a:endParaRPr lang="ru-RU" sz="1400" b="1" dirty="0">
              <a:solidFill>
                <a:schemeClr val="accent4">
                  <a:lumMod val="50000"/>
                </a:schemeClr>
              </a:solidFill>
            </a:endParaRPr>
          </a:p>
          <a:p>
            <a:pPr marL="342900" indent="-342900">
              <a:buAutoNum type="arabicPeriod"/>
            </a:pPr>
            <a:endParaRPr lang="ru-RU" sz="1400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endParaRPr lang="ru-RU" sz="1400" b="1" dirty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ru-RU" sz="14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endParaRPr lang="ru-RU" sz="14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1026" name="Рисунок 1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628800"/>
            <a:ext cx="2311938" cy="31829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2996952"/>
            <a:ext cx="2363102" cy="3343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6585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1216" y="620688"/>
            <a:ext cx="8229600" cy="1143000"/>
          </a:xfrm>
        </p:spPr>
        <p:txBody>
          <a:bodyPr>
            <a:noAutofit/>
          </a:bodyPr>
          <a:lstStyle/>
          <a:p>
            <a:r>
              <a:rPr lang="ru-RU" sz="2000" dirty="0" smtClean="0"/>
              <a:t>Оценочные  </a:t>
            </a:r>
            <a:r>
              <a:rPr lang="ru-RU" sz="2000" dirty="0"/>
              <a:t>процедуры и </a:t>
            </a:r>
            <a:r>
              <a:rPr lang="ru-RU" sz="2000" dirty="0" smtClean="0"/>
              <a:t>средства</a:t>
            </a:r>
            <a:endParaRPr lang="ru-RU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404977" y="1700808"/>
            <a:ext cx="4320480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ru-RU" sz="1400" b="1" dirty="0" smtClean="0">
                <a:solidFill>
                  <a:schemeClr val="accent4">
                    <a:lumMod val="50000"/>
                  </a:schemeClr>
                </a:solidFill>
                <a:hlinkClick r:id="rId2" action="ppaction://hlinkfile"/>
              </a:rPr>
              <a:t>Анкеты по самодиагностике педагогов.</a:t>
            </a:r>
            <a:endParaRPr lang="ru-RU" sz="1400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ru-RU" sz="1400" b="1" dirty="0" smtClean="0">
                <a:solidFill>
                  <a:schemeClr val="accent4">
                    <a:lumMod val="50000"/>
                  </a:schemeClr>
                </a:solidFill>
                <a:hlinkClick r:id="rId3" action="ppaction://hlinkfile"/>
              </a:rPr>
              <a:t>Методика профессиональной установки.</a:t>
            </a:r>
            <a:endParaRPr lang="ru-RU" sz="1400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ru-RU" sz="1400" b="1" dirty="0" smtClean="0">
                <a:solidFill>
                  <a:schemeClr val="accent4">
                    <a:lumMod val="50000"/>
                  </a:schemeClr>
                </a:solidFill>
                <a:hlinkClick r:id="rId4" action="ppaction://hlinkfile"/>
              </a:rPr>
              <a:t>Методика профессиональная компетентность</a:t>
            </a:r>
            <a:endParaRPr lang="ru-RU" sz="1400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ru-RU" sz="1400" b="1" dirty="0" smtClean="0">
                <a:solidFill>
                  <a:schemeClr val="accent4">
                    <a:lumMod val="50000"/>
                  </a:schemeClr>
                </a:solidFill>
                <a:hlinkClick r:id="rId5" action="ppaction://hlinkfile"/>
              </a:rPr>
              <a:t>Карты оценивания методической и  технологической грамотности урока.</a:t>
            </a:r>
            <a:endParaRPr lang="ru-RU" sz="1400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ru-RU" sz="1400" b="1" dirty="0" smtClean="0">
                <a:solidFill>
                  <a:schemeClr val="accent4">
                    <a:lumMod val="50000"/>
                  </a:schemeClr>
                </a:solidFill>
                <a:hlinkClick r:id="rId6" action="ppaction://hlinkfile"/>
              </a:rPr>
              <a:t>Лист достижений ученика.</a:t>
            </a:r>
            <a:endParaRPr lang="ru-RU" sz="1400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ru-RU" sz="1400" b="1" dirty="0" smtClean="0">
                <a:solidFill>
                  <a:schemeClr val="accent4">
                    <a:lumMod val="50000"/>
                  </a:schemeClr>
                </a:solidFill>
                <a:hlinkClick r:id="rId7" action="ppaction://hlinkfile"/>
              </a:rPr>
              <a:t>Шаблон читательской грамотности.</a:t>
            </a:r>
            <a:endParaRPr lang="ru-RU" sz="1400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ru-RU" sz="1400" b="1" dirty="0" smtClean="0">
                <a:solidFill>
                  <a:schemeClr val="accent4">
                    <a:lumMod val="50000"/>
                  </a:schemeClr>
                </a:solidFill>
                <a:hlinkClick r:id="rId8" action="ppaction://hlinkfile"/>
              </a:rPr>
              <a:t>Оценка дидактической деятельности урока в ПОС.</a:t>
            </a:r>
            <a:endParaRPr lang="ru-RU" sz="1400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ru-RU" sz="1400" b="1" dirty="0" smtClean="0">
                <a:solidFill>
                  <a:schemeClr val="accent4">
                    <a:lumMod val="50000"/>
                  </a:schemeClr>
                </a:solidFill>
                <a:hlinkClick r:id="rId9" action="ppaction://hlinkfile"/>
              </a:rPr>
              <a:t>Банк заданий на понимание текста.</a:t>
            </a:r>
            <a:endParaRPr lang="ru-RU" sz="1400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ru-RU" sz="1400" b="1" dirty="0">
                <a:solidFill>
                  <a:schemeClr val="accent4">
                    <a:lumMod val="50000"/>
                  </a:schemeClr>
                </a:solidFill>
                <a:hlinkClick r:id="rId10" action="ppaction://hlinkfile"/>
              </a:rPr>
              <a:t>Алгоритм работы по технологии </a:t>
            </a:r>
            <a:r>
              <a:rPr lang="en-US" sz="1400" b="1" dirty="0">
                <a:solidFill>
                  <a:schemeClr val="accent4">
                    <a:lumMod val="50000"/>
                  </a:schemeClr>
                </a:solidFill>
                <a:hlinkClick r:id="rId10" action="ppaction://hlinkfile"/>
              </a:rPr>
              <a:t>Lesson </a:t>
            </a:r>
            <a:r>
              <a:rPr lang="en-US" sz="1400" b="1" dirty="0" smtClean="0">
                <a:solidFill>
                  <a:schemeClr val="accent4">
                    <a:lumMod val="50000"/>
                  </a:schemeClr>
                </a:solidFill>
                <a:hlinkClick r:id="rId10" action="ppaction://hlinkfile"/>
              </a:rPr>
              <a:t>Study</a:t>
            </a:r>
            <a:endParaRPr lang="ru-RU" sz="1400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ru-RU" sz="1400" b="1" dirty="0" smtClean="0">
                <a:solidFill>
                  <a:schemeClr val="accent4">
                    <a:lumMod val="50000"/>
                  </a:schemeClr>
                </a:solidFill>
                <a:hlinkClick r:id="rId11" action="ppaction://hlinkfile"/>
              </a:rPr>
              <a:t>Лист достижений образовательных результатов в ПОС</a:t>
            </a:r>
            <a:endParaRPr lang="ru-RU" sz="1400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ru-RU" sz="1400" b="1" dirty="0" smtClean="0">
                <a:solidFill>
                  <a:schemeClr val="accent4">
                    <a:lumMod val="50000"/>
                  </a:schemeClr>
                </a:solidFill>
                <a:hlinkClick r:id="rId12" action="ppaction://hlinkfile"/>
              </a:rPr>
              <a:t>Таблица достижений обучения  в ПОС</a:t>
            </a:r>
            <a:endParaRPr lang="ru-RU" sz="14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64088" y="2348880"/>
            <a:ext cx="3312368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ru-RU" sz="1400" b="1" dirty="0" smtClean="0">
                <a:solidFill>
                  <a:schemeClr val="accent4">
                    <a:lumMod val="50000"/>
                  </a:schemeClr>
                </a:solidFill>
                <a:hlinkClick r:id="rId13" action="ppaction://hlinkfile"/>
              </a:rPr>
              <a:t>Справка по анализу техники чтения</a:t>
            </a:r>
            <a:endParaRPr lang="ru-RU" sz="1400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ru-RU" sz="1400" b="1" dirty="0" smtClean="0">
                <a:solidFill>
                  <a:schemeClr val="accent4">
                    <a:lumMod val="50000"/>
                  </a:schemeClr>
                </a:solidFill>
                <a:hlinkClick r:id="rId14" action="ppaction://hlinkfile"/>
              </a:rPr>
              <a:t>Отчет по дню единого текста в 5 классе</a:t>
            </a:r>
            <a:endParaRPr lang="ru-RU" sz="1400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ru-RU" sz="1400" b="1" dirty="0" smtClean="0">
                <a:solidFill>
                  <a:schemeClr val="accent4">
                    <a:lumMod val="50000"/>
                  </a:schemeClr>
                </a:solidFill>
                <a:hlinkClick r:id="rId15" action="ppaction://hlinkfile"/>
              </a:rPr>
              <a:t>Отчет по дню единого текста в 6 классе</a:t>
            </a:r>
            <a:endParaRPr lang="ru-RU" sz="1400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ru-RU" sz="1400" b="1" dirty="0" smtClean="0">
                <a:solidFill>
                  <a:schemeClr val="accent4">
                    <a:lumMod val="50000"/>
                  </a:schemeClr>
                </a:solidFill>
                <a:hlinkClick r:id="rId16" action="ppaction://hlinkfile"/>
              </a:rPr>
              <a:t>Отчет по Дню словаря</a:t>
            </a:r>
            <a:endParaRPr lang="ru-RU" sz="1400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ru-RU" sz="1400" b="1" dirty="0" smtClean="0">
                <a:solidFill>
                  <a:schemeClr val="accent4">
                    <a:lumMod val="50000"/>
                  </a:schemeClr>
                </a:solidFill>
                <a:hlinkClick r:id="rId17" action="ppaction://hlinkpres?slideindex=1&amp;slidetitle="/>
              </a:rPr>
              <a:t>Отчет по мониторингу читательской грамотности в 8-9 классах</a:t>
            </a:r>
            <a:endParaRPr lang="ru-RU" sz="1400" b="1" dirty="0" smtClean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9463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dirty="0" smtClean="0"/>
              <a:t>Методические  </a:t>
            </a:r>
            <a:r>
              <a:rPr lang="ru-RU" sz="2000" dirty="0"/>
              <a:t>материалы и разработки занятий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7544" y="1988839"/>
            <a:ext cx="460851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sz="1400" b="1" dirty="0" smtClean="0">
                <a:solidFill>
                  <a:schemeClr val="accent4">
                    <a:lumMod val="50000"/>
                  </a:schemeClr>
                </a:solidFill>
                <a:hlinkClick r:id="rId2" action="ppaction://hlinkfile"/>
              </a:rPr>
              <a:t>Памятка  </a:t>
            </a:r>
            <a:r>
              <a:rPr lang="ru-RU" sz="1400" b="1" dirty="0">
                <a:solidFill>
                  <a:schemeClr val="accent4">
                    <a:lumMod val="50000"/>
                  </a:schemeClr>
                </a:solidFill>
                <a:hlinkClick r:id="rId2" action="ppaction://hlinkfile"/>
              </a:rPr>
              <a:t>«Подготовка урока с использованием учебно-научного текста в режиме технологии  смыслового чтения</a:t>
            </a:r>
            <a:r>
              <a:rPr lang="ru-RU" sz="1400" b="1" dirty="0" smtClean="0">
                <a:solidFill>
                  <a:schemeClr val="accent4">
                    <a:lumMod val="50000"/>
                  </a:schemeClr>
                </a:solidFill>
                <a:hlinkClick r:id="rId2" action="ppaction://hlinkfile"/>
              </a:rPr>
              <a:t>».</a:t>
            </a:r>
            <a:endParaRPr lang="ru-RU" sz="1400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sz="1400" b="1" dirty="0" smtClean="0">
                <a:solidFill>
                  <a:schemeClr val="accent4">
                    <a:lumMod val="50000"/>
                  </a:schemeClr>
                </a:solidFill>
                <a:hlinkClick r:id="rId3" action="ppaction://hlinkfile"/>
              </a:rPr>
              <a:t>Методическая разработка урока чтения во 2 классе «Честный мальчик» по мотивам корейской сказки.</a:t>
            </a:r>
            <a:endParaRPr lang="ru-RU" sz="1400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sz="1400" b="1" dirty="0" smtClean="0">
                <a:solidFill>
                  <a:schemeClr val="accent4">
                    <a:lumMod val="50000"/>
                  </a:schemeClr>
                </a:solidFill>
                <a:hlinkClick r:id="rId4" action="ppaction://hlinkfile"/>
              </a:rPr>
              <a:t>ТРИЗ урок обучения грамоте 1 класс.</a:t>
            </a:r>
            <a:endParaRPr lang="ru-RU" sz="1400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sz="1400" b="1" dirty="0" smtClean="0">
                <a:solidFill>
                  <a:schemeClr val="accent4">
                    <a:lumMod val="50000"/>
                  </a:schemeClr>
                </a:solidFill>
                <a:hlinkClick r:id="rId5" action="ppaction://hlinkfile"/>
              </a:rPr>
              <a:t>Разработка урока по литературному  чтению </a:t>
            </a:r>
            <a:r>
              <a:rPr lang="ru-RU" sz="1400" b="1" dirty="0">
                <a:solidFill>
                  <a:schemeClr val="accent4">
                    <a:lumMod val="50000"/>
                  </a:schemeClr>
                </a:solidFill>
                <a:hlinkClick r:id="rId5" action="ppaction://hlinkfile"/>
              </a:rPr>
              <a:t/>
            </a:r>
            <a:br>
              <a:rPr lang="ru-RU" sz="1400" b="1" dirty="0">
                <a:solidFill>
                  <a:schemeClr val="accent4">
                    <a:lumMod val="50000"/>
                  </a:schemeClr>
                </a:solidFill>
                <a:hlinkClick r:id="rId5" action="ppaction://hlinkfile"/>
              </a:rPr>
            </a:br>
            <a:r>
              <a:rPr lang="ru-RU" sz="1400" b="1" dirty="0">
                <a:solidFill>
                  <a:schemeClr val="accent4">
                    <a:lumMod val="50000"/>
                  </a:schemeClr>
                </a:solidFill>
                <a:hlinkClick r:id="rId5" action="ppaction://hlinkfile"/>
              </a:rPr>
              <a:t>на родном (русском) языке </a:t>
            </a:r>
            <a:r>
              <a:rPr lang="ru-RU" sz="1400" b="1" dirty="0" err="1">
                <a:solidFill>
                  <a:schemeClr val="accent4">
                    <a:lumMod val="50000"/>
                  </a:schemeClr>
                </a:solidFill>
                <a:hlinkClick r:id="rId5" action="ppaction://hlinkfile"/>
              </a:rPr>
              <a:t>С.Алексеев</a:t>
            </a:r>
            <a:r>
              <a:rPr lang="ru-RU" sz="1400" b="1" dirty="0">
                <a:solidFill>
                  <a:schemeClr val="accent4">
                    <a:lumMod val="50000"/>
                  </a:schemeClr>
                </a:solidFill>
                <a:hlinkClick r:id="rId5" action="ppaction://hlinkfile"/>
              </a:rPr>
              <a:t> «Выходное платье» 3 </a:t>
            </a:r>
            <a:r>
              <a:rPr lang="ru-RU" sz="1400" b="1" dirty="0" smtClean="0">
                <a:solidFill>
                  <a:schemeClr val="accent4">
                    <a:lumMod val="50000"/>
                  </a:schemeClr>
                </a:solidFill>
                <a:hlinkClick r:id="rId5" action="ppaction://hlinkfile"/>
              </a:rPr>
              <a:t>класс</a:t>
            </a:r>
            <a:r>
              <a:rPr lang="ru-RU" sz="1400" b="1" dirty="0" smtClean="0">
                <a:solidFill>
                  <a:schemeClr val="accent4">
                    <a:lumMod val="50000"/>
                  </a:schemeClr>
                </a:solidFill>
              </a:rPr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400" b="1" dirty="0" smtClean="0">
                <a:solidFill>
                  <a:schemeClr val="accent4">
                    <a:lumMod val="50000"/>
                  </a:schemeClr>
                </a:solidFill>
                <a:hlinkClick r:id="rId6" action="ppaction://hlinkfile"/>
              </a:rPr>
              <a:t>Разработка урока Удивительный мир словаря.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400" b="1" dirty="0">
                <a:solidFill>
                  <a:schemeClr val="accent4">
                    <a:lumMod val="50000"/>
                  </a:schemeClr>
                </a:solidFill>
                <a:hlinkClick r:id="rId7" action="ppaction://hlinkfile"/>
              </a:rPr>
              <a:t>Проект «Зимние книжки».</a:t>
            </a:r>
            <a:endParaRPr lang="ru-RU" sz="1400" b="1" dirty="0">
              <a:solidFill>
                <a:schemeClr val="accent4">
                  <a:lumMod val="50000"/>
                </a:schemeClr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sz="1400" b="1" dirty="0">
                <a:solidFill>
                  <a:schemeClr val="accent4">
                    <a:lumMod val="50000"/>
                  </a:schemeClr>
                </a:solidFill>
                <a:hlinkClick r:id="rId8" action="ppaction://hlinkfile"/>
              </a:rPr>
              <a:t>Проект «Словарь».</a:t>
            </a:r>
            <a:endParaRPr lang="ru-RU" sz="1400" b="1" dirty="0">
              <a:solidFill>
                <a:schemeClr val="accent4">
                  <a:lumMod val="50000"/>
                </a:schemeClr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sz="1400" b="1" dirty="0">
                <a:solidFill>
                  <a:schemeClr val="accent4">
                    <a:lumMod val="50000"/>
                  </a:schemeClr>
                </a:solidFill>
                <a:hlinkClick r:id="rId9" action="ppaction://hlinkfile"/>
              </a:rPr>
              <a:t>Проект «Умные книжки –для умных детишек</a:t>
            </a:r>
            <a:r>
              <a:rPr lang="ru-RU" sz="1400" b="1" dirty="0" smtClean="0">
                <a:solidFill>
                  <a:schemeClr val="accent4">
                    <a:lumMod val="50000"/>
                  </a:schemeClr>
                </a:solidFill>
                <a:hlinkClick r:id="rId9" action="ppaction://hlinkfile"/>
              </a:rPr>
              <a:t>»</a:t>
            </a:r>
            <a:endParaRPr lang="ru-RU" sz="1400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sz="1400" b="1" dirty="0" smtClean="0">
                <a:solidFill>
                  <a:schemeClr val="accent4">
                    <a:lumMod val="50000"/>
                  </a:schemeClr>
                </a:solidFill>
                <a:hlinkClick r:id="rId10" action="ppaction://hlinkfile"/>
              </a:rPr>
              <a:t>Квест- игра «Великий Даль»</a:t>
            </a:r>
            <a:endParaRPr lang="ru-RU" sz="1400" b="1" dirty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ru-RU" sz="1400" b="1" dirty="0">
                <a:solidFill>
                  <a:schemeClr val="accent4">
                    <a:lumMod val="50000"/>
                  </a:schemeClr>
                </a:solidFill>
                <a:hlinkClick r:id="rId6" action="ppaction://hlinkfile"/>
              </a:rPr>
              <a:t/>
            </a:r>
            <a:br>
              <a:rPr lang="ru-RU" sz="1400" b="1" dirty="0">
                <a:solidFill>
                  <a:schemeClr val="accent4">
                    <a:lumMod val="50000"/>
                  </a:schemeClr>
                </a:solidFill>
                <a:hlinkClick r:id="rId6" action="ppaction://hlinkfile"/>
              </a:rPr>
            </a:br>
            <a:endParaRPr lang="ru-RU" sz="14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64088" y="1988840"/>
            <a:ext cx="3600400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sz="1400" b="1" dirty="0">
                <a:solidFill>
                  <a:schemeClr val="accent4">
                    <a:lumMod val="50000"/>
                  </a:schemeClr>
                </a:solidFill>
                <a:hlinkClick r:id="rId11" action="ppaction://hlinkfile"/>
              </a:rPr>
              <a:t>Использование технологии развития критического мышления через чтение и письмо на уроках в начальной </a:t>
            </a:r>
            <a:r>
              <a:rPr lang="ru-RU" sz="1400" b="1" dirty="0" smtClean="0">
                <a:solidFill>
                  <a:schemeClr val="accent4">
                    <a:lumMod val="50000"/>
                  </a:schemeClr>
                </a:solidFill>
                <a:hlinkClick r:id="rId11" action="ppaction://hlinkfile"/>
              </a:rPr>
              <a:t>школе. (выступление Бирюлиной Е.В.)</a:t>
            </a:r>
            <a:endParaRPr lang="ru-RU" sz="1400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sz="1400" b="1" dirty="0">
                <a:solidFill>
                  <a:schemeClr val="accent4">
                    <a:lumMod val="50000"/>
                  </a:schemeClr>
                </a:solidFill>
                <a:hlinkClick r:id="rId12" action="ppaction://hlinkfile"/>
              </a:rPr>
              <a:t>Мастер-класс на уроке чтения в начальных </a:t>
            </a:r>
            <a:r>
              <a:rPr lang="ru-RU" sz="1400" b="1" dirty="0" smtClean="0">
                <a:solidFill>
                  <a:schemeClr val="accent4">
                    <a:lumMod val="50000"/>
                  </a:schemeClr>
                </a:solidFill>
                <a:hlinkClick r:id="rId12" action="ppaction://hlinkfile"/>
              </a:rPr>
              <a:t>классах  </a:t>
            </a:r>
            <a:r>
              <a:rPr lang="ru-RU" sz="1400" b="1" dirty="0">
                <a:solidFill>
                  <a:schemeClr val="accent4">
                    <a:lumMod val="50000"/>
                  </a:schemeClr>
                </a:solidFill>
                <a:hlinkClick r:id="rId12" action="ppaction://hlinkfile"/>
              </a:rPr>
              <a:t>с использованием метода Эдварда де Боне </a:t>
            </a:r>
            <a:r>
              <a:rPr lang="ru-RU" sz="1400" b="1" dirty="0" smtClean="0">
                <a:solidFill>
                  <a:schemeClr val="accent4">
                    <a:lumMod val="50000"/>
                  </a:schemeClr>
                </a:solidFill>
                <a:hlinkClick r:id="rId12" action="ppaction://hlinkfile"/>
              </a:rPr>
              <a:t>«</a:t>
            </a:r>
            <a:r>
              <a:rPr lang="ru-RU" sz="1400" b="1" dirty="0">
                <a:solidFill>
                  <a:schemeClr val="accent4">
                    <a:lumMod val="50000"/>
                  </a:schemeClr>
                </a:solidFill>
                <a:hlinkClick r:id="rId12" action="ppaction://hlinkfile"/>
              </a:rPr>
              <a:t>Шесть шляп мышления</a:t>
            </a:r>
            <a:r>
              <a:rPr lang="ru-RU" sz="1400" b="1" dirty="0" smtClean="0">
                <a:solidFill>
                  <a:schemeClr val="accent4">
                    <a:lumMod val="50000"/>
                  </a:schemeClr>
                </a:solidFill>
                <a:hlinkClick r:id="rId12" action="ppaction://hlinkfile"/>
              </a:rPr>
              <a:t>». (Бирюлина Е.В.)</a:t>
            </a:r>
            <a:endParaRPr lang="ru-RU" sz="1400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sz="1400" b="1" dirty="0" smtClean="0">
                <a:solidFill>
                  <a:schemeClr val="accent4">
                    <a:lumMod val="50000"/>
                  </a:schemeClr>
                </a:solidFill>
                <a:hlinkClick r:id="rId13" action="ppaction://hlinkfile"/>
              </a:rPr>
              <a:t>Активные формы обучения. (Корешкова И.В.)</a:t>
            </a:r>
            <a:endParaRPr lang="ru-RU" sz="1400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sz="1400" b="1" dirty="0" smtClean="0">
                <a:solidFill>
                  <a:schemeClr val="accent4">
                    <a:lumMod val="50000"/>
                  </a:schemeClr>
                </a:solidFill>
                <a:hlinkClick r:id="rId14" action="ppaction://hlinkpres?slideindex=1&amp;slidetitle="/>
              </a:rPr>
              <a:t>Методы и приемы работы с текстом (Курочкина О.А.)</a:t>
            </a:r>
            <a:endParaRPr lang="ru-RU" sz="1400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sz="1400" b="1" dirty="0" smtClean="0">
                <a:solidFill>
                  <a:schemeClr val="accent4">
                    <a:lumMod val="50000"/>
                  </a:schemeClr>
                </a:solidFill>
                <a:hlinkClick r:id="rId15" action="ppaction://hlinkfile"/>
              </a:rPr>
              <a:t>Выступление на ПС. 76 (Курочкина О.А., Батулина З.Г.)</a:t>
            </a:r>
            <a:endParaRPr lang="ru-RU" sz="1400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sz="1400" b="1" dirty="0" smtClean="0">
                <a:solidFill>
                  <a:schemeClr val="accent4">
                    <a:lumMod val="50000"/>
                  </a:schemeClr>
                </a:solidFill>
                <a:hlinkClick r:id="rId16" action="ppaction://hlinkfile"/>
              </a:rPr>
              <a:t>Разработка дня единого текста для 6 класса (материалы на региональный конкурс)</a:t>
            </a:r>
            <a:endParaRPr lang="ru-RU" sz="1400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sz="1400" b="1" dirty="0" smtClean="0">
                <a:solidFill>
                  <a:schemeClr val="accent4">
                    <a:lumMod val="50000"/>
                  </a:schemeClr>
                </a:solidFill>
                <a:hlinkClick r:id="rId17" action="ppaction://hlinkpres?slideindex=1&amp;slidetitle="/>
              </a:rPr>
              <a:t>Разработка проекта по формированию читательской культуры «Читаем вместе!»</a:t>
            </a:r>
            <a:endParaRPr lang="ru-RU" sz="1400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ru-RU" sz="1400" b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9977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37" y="5113568"/>
            <a:ext cx="1970584" cy="1595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0865" y="0"/>
            <a:ext cx="7886700" cy="1325563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Результаты горизонтального обучения </a:t>
            </a:r>
            <a:endParaRPr lang="ru-RU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1763688" y="1327189"/>
            <a:ext cx="705307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r>
              <a:rPr lang="ru-RU" sz="1400" b="1" dirty="0" smtClean="0">
                <a:solidFill>
                  <a:schemeClr val="accent4">
                    <a:lumMod val="50000"/>
                  </a:schemeClr>
                </a:solidFill>
              </a:rPr>
              <a:t>Разработка </a:t>
            </a:r>
            <a:r>
              <a:rPr lang="ru-RU" sz="1400" b="1" dirty="0">
                <a:solidFill>
                  <a:schemeClr val="accent4">
                    <a:lumMod val="50000"/>
                  </a:schemeClr>
                </a:solidFill>
              </a:rPr>
              <a:t>и апробация междисциплинарной программы «Стратегия смыслового чтения и работа с текстом</a:t>
            </a:r>
            <a:r>
              <a:rPr lang="ru-RU" sz="1400" b="1" dirty="0" smtClean="0">
                <a:solidFill>
                  <a:schemeClr val="accent4">
                    <a:lumMod val="50000"/>
                  </a:schemeClr>
                </a:solidFill>
              </a:rPr>
              <a:t>»</a:t>
            </a:r>
          </a:p>
          <a:p>
            <a:pPr marL="228600" indent="-228600">
              <a:buAutoNum type="arabicPeriod"/>
            </a:pPr>
            <a:r>
              <a:rPr lang="ru-RU" sz="1400" b="1" dirty="0" smtClean="0">
                <a:solidFill>
                  <a:schemeClr val="accent4">
                    <a:lumMod val="50000"/>
                  </a:schemeClr>
                </a:solidFill>
              </a:rPr>
              <a:t>Освоение </a:t>
            </a:r>
            <a:r>
              <a:rPr lang="ru-RU" sz="1400" b="1" dirty="0">
                <a:solidFill>
                  <a:schemeClr val="accent4">
                    <a:lumMod val="50000"/>
                  </a:schemeClr>
                </a:solidFill>
              </a:rPr>
              <a:t>и </a:t>
            </a:r>
            <a:r>
              <a:rPr lang="ru-RU" sz="1400" b="1" dirty="0" smtClean="0">
                <a:solidFill>
                  <a:schemeClr val="accent4">
                    <a:lumMod val="50000"/>
                  </a:schemeClr>
                </a:solidFill>
              </a:rPr>
              <a:t>применение </a:t>
            </a:r>
            <a:r>
              <a:rPr lang="ru-RU" sz="1400" b="1" dirty="0">
                <a:solidFill>
                  <a:schemeClr val="accent4">
                    <a:lumMod val="50000"/>
                  </a:schemeClr>
                </a:solidFill>
              </a:rPr>
              <a:t>на практике </a:t>
            </a:r>
            <a:r>
              <a:rPr lang="ru-RU" sz="1400" b="1" dirty="0" smtClean="0">
                <a:solidFill>
                  <a:schemeClr val="accent4">
                    <a:lumMod val="50000"/>
                  </a:schemeClr>
                </a:solidFill>
              </a:rPr>
              <a:t>инновационных методик </a:t>
            </a:r>
            <a:r>
              <a:rPr lang="ru-RU" sz="1400" b="1" dirty="0">
                <a:solidFill>
                  <a:schemeClr val="accent4">
                    <a:lumMod val="50000"/>
                  </a:schemeClr>
                </a:solidFill>
              </a:rPr>
              <a:t>работы с текстом. </a:t>
            </a:r>
            <a:endParaRPr lang="ru-RU" sz="1400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228600" indent="-228600">
              <a:buAutoNum type="arabicPeriod"/>
            </a:pPr>
            <a:r>
              <a:rPr lang="ru-RU" sz="1400" b="1" dirty="0" smtClean="0">
                <a:solidFill>
                  <a:schemeClr val="accent4">
                    <a:lumMod val="50000"/>
                  </a:schemeClr>
                </a:solidFill>
              </a:rPr>
              <a:t>Реализация </a:t>
            </a:r>
            <a:r>
              <a:rPr lang="ru-RU" sz="1400" b="1" dirty="0">
                <a:solidFill>
                  <a:schemeClr val="accent4">
                    <a:lumMod val="50000"/>
                  </a:schemeClr>
                </a:solidFill>
              </a:rPr>
              <a:t>социально-педагогических технологий приобщения школьников к чтению через участие в творческих междисциплинарных проектах, конкурсах, конференциях, учебной и внеурочной деятельности.</a:t>
            </a:r>
          </a:p>
          <a:p>
            <a:pPr marL="228600" indent="-228600">
              <a:buAutoNum type="arabicPeriod"/>
            </a:pPr>
            <a:r>
              <a:rPr lang="ru-RU" sz="1400" b="1" dirty="0" smtClean="0">
                <a:solidFill>
                  <a:schemeClr val="accent4">
                    <a:lumMod val="50000"/>
                  </a:schemeClr>
                </a:solidFill>
              </a:rPr>
              <a:t>Создание </a:t>
            </a:r>
            <a:r>
              <a:rPr lang="ru-RU" sz="1400" b="1" dirty="0">
                <a:solidFill>
                  <a:schemeClr val="accent4">
                    <a:lumMod val="50000"/>
                  </a:schemeClr>
                </a:solidFill>
              </a:rPr>
              <a:t>единого читательского пространства: учителя, учащиеся, родители, библиотека.</a:t>
            </a:r>
          </a:p>
          <a:p>
            <a:pPr marL="228600" indent="-228600">
              <a:buAutoNum type="arabicPeriod"/>
            </a:pPr>
            <a:r>
              <a:rPr lang="ru-RU" sz="1400" b="1" dirty="0" smtClean="0">
                <a:solidFill>
                  <a:schemeClr val="accent4">
                    <a:lumMod val="50000"/>
                  </a:schemeClr>
                </a:solidFill>
              </a:rPr>
              <a:t>Включение </a:t>
            </a:r>
            <a:r>
              <a:rPr lang="ru-RU" sz="1400" b="1" dirty="0">
                <a:solidFill>
                  <a:schemeClr val="accent4">
                    <a:lumMod val="50000"/>
                  </a:schemeClr>
                </a:solidFill>
              </a:rPr>
              <a:t>в план воспитательной работы школы мероприятий, направленных на популяризацию чтения, поддержку и развитие </a:t>
            </a:r>
            <a:r>
              <a:rPr lang="ru-RU" sz="1400" b="1" dirty="0" smtClean="0">
                <a:solidFill>
                  <a:schemeClr val="accent4">
                    <a:lumMod val="50000"/>
                  </a:schemeClr>
                </a:solidFill>
              </a:rPr>
              <a:t>чтения</a:t>
            </a:r>
            <a:r>
              <a:rPr lang="ru-RU" sz="1400" b="1" dirty="0">
                <a:solidFill>
                  <a:schemeClr val="accent4">
                    <a:lumMod val="50000"/>
                  </a:schemeClr>
                </a:solidFill>
              </a:rPr>
              <a:t>.</a:t>
            </a:r>
          </a:p>
          <a:p>
            <a:pPr marL="228600" indent="-228600">
              <a:buAutoNum type="arabicPeriod"/>
            </a:pPr>
            <a:r>
              <a:rPr lang="ru-RU" sz="1400" b="1" dirty="0" smtClean="0">
                <a:solidFill>
                  <a:schemeClr val="accent4">
                    <a:lumMod val="50000"/>
                  </a:schemeClr>
                </a:solidFill>
              </a:rPr>
              <a:t>Обустройство </a:t>
            </a:r>
            <a:r>
              <a:rPr lang="ru-RU" sz="1400" b="1" dirty="0">
                <a:solidFill>
                  <a:schemeClr val="accent4">
                    <a:lumMod val="50000"/>
                  </a:schemeClr>
                </a:solidFill>
              </a:rPr>
              <a:t>комфортных и дружелюбных пространств для совместных учебных активностей детей на основе модульного трансформируемого решения «Кубрик». </a:t>
            </a:r>
          </a:p>
          <a:p>
            <a:pPr marL="228600" indent="-228600">
              <a:buAutoNum type="arabicPeriod"/>
            </a:pPr>
            <a:r>
              <a:rPr lang="ru-RU" sz="1400" b="1" dirty="0" smtClean="0">
                <a:solidFill>
                  <a:schemeClr val="accent4">
                    <a:lumMod val="50000"/>
                  </a:schemeClr>
                </a:solidFill>
              </a:rPr>
              <a:t>Оптимизация </a:t>
            </a:r>
            <a:r>
              <a:rPr lang="ru-RU" sz="1400" b="1" dirty="0">
                <a:solidFill>
                  <a:schemeClr val="accent4">
                    <a:lumMod val="50000"/>
                  </a:schemeClr>
                </a:solidFill>
              </a:rPr>
              <a:t>деятельности школьной библиотеки и внеклассной работы классных руководителей по пропаганде чтения и повышению мотивации к досуговому чтению.</a:t>
            </a:r>
          </a:p>
          <a:p>
            <a:pPr marL="228600" indent="-228600">
              <a:buFontTx/>
              <a:buAutoNum type="arabicPeriod"/>
            </a:pPr>
            <a:r>
              <a:rPr lang="ru-RU" sz="1400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1400" b="1" dirty="0" smtClean="0">
                <a:solidFill>
                  <a:schemeClr val="accent4">
                    <a:lumMod val="50000"/>
                  </a:schemeClr>
                </a:solidFill>
              </a:rPr>
              <a:t>Организация </a:t>
            </a:r>
            <a:r>
              <a:rPr lang="ru-RU" sz="1400" b="1" dirty="0">
                <a:solidFill>
                  <a:schemeClr val="accent4">
                    <a:lumMod val="50000"/>
                  </a:schemeClr>
                </a:solidFill>
              </a:rPr>
              <a:t>работы с родителями учащихся по оказанию помощи детям при работе с письменными источниками разных видов (учебной, научной, художественной, справочной литературой, в особенности словарями и энциклопедиями). </a:t>
            </a:r>
            <a:endParaRPr lang="ru-RU" sz="1400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228600" indent="-228600">
              <a:buFontTx/>
              <a:buAutoNum type="arabicPeriod"/>
            </a:pPr>
            <a:r>
              <a:rPr lang="ru-RU" sz="1400" b="1" dirty="0" smtClean="0">
                <a:solidFill>
                  <a:schemeClr val="accent4">
                    <a:lumMod val="50000"/>
                  </a:schemeClr>
                </a:solidFill>
              </a:rPr>
              <a:t>Диссеминация </a:t>
            </a:r>
            <a:r>
              <a:rPr lang="ru-RU" sz="1400" b="1" dirty="0">
                <a:solidFill>
                  <a:schemeClr val="accent4">
                    <a:lumMod val="50000"/>
                  </a:schemeClr>
                </a:solidFill>
              </a:rPr>
              <a:t>педагогического опыта в деле развития и сохранения культуры чтения.</a:t>
            </a:r>
          </a:p>
          <a:p>
            <a:pPr marL="228600" indent="-228600">
              <a:buAutoNum type="arabicPeriod"/>
            </a:pPr>
            <a:endParaRPr lang="ru-RU" sz="1400" b="1" dirty="0">
              <a:solidFill>
                <a:schemeClr val="accent4">
                  <a:lumMod val="50000"/>
                </a:schemeClr>
              </a:solidFill>
            </a:endParaRPr>
          </a:p>
          <a:p>
            <a:pPr marL="228600" indent="-228600">
              <a:buAutoNum type="arabicPeriod"/>
            </a:pPr>
            <a:endParaRPr lang="ru-RU" sz="1400" b="1" dirty="0">
              <a:solidFill>
                <a:schemeClr val="accent4">
                  <a:lumMod val="50000"/>
                </a:schemeClr>
              </a:solidFill>
            </a:endParaRPr>
          </a:p>
          <a:p>
            <a:pPr marL="228600" indent="-228600">
              <a:buAutoNum type="arabicPeriod"/>
            </a:pPr>
            <a:endParaRPr lang="ru-RU" sz="1400" b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3428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dirty="0"/>
              <a:t>Реализация социально-педагогических технологий приобщения школьников к чтению через участие в творческих междисциплинарных проектах, конкурсах, конференциях, учебной и внеурочной деятельности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2060848"/>
            <a:ext cx="3868340" cy="3980085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sz="1800" b="0" dirty="0" smtClean="0">
                <a:solidFill>
                  <a:schemeClr val="accent4">
                    <a:lumMod val="50000"/>
                  </a:schemeClr>
                </a:solidFill>
              </a:rPr>
              <a:t>1 </a:t>
            </a:r>
            <a:r>
              <a:rPr lang="ru-RU" sz="1800" b="0" dirty="0">
                <a:solidFill>
                  <a:schemeClr val="accent4">
                    <a:lumMod val="50000"/>
                  </a:schemeClr>
                </a:solidFill>
              </a:rPr>
              <a:t>октября, в День пожилых людей, учащиеся 8-х классов встретились с необычным человеком. С одной стороны</a:t>
            </a:r>
            <a:r>
              <a:rPr lang="ru-RU" sz="1800" b="0" dirty="0" smtClean="0">
                <a:solidFill>
                  <a:schemeClr val="accent4">
                    <a:lumMod val="50000"/>
                  </a:schemeClr>
                </a:solidFill>
              </a:rPr>
              <a:t>, это </a:t>
            </a:r>
            <a:r>
              <a:rPr lang="ru-RU" sz="1800" b="0" dirty="0">
                <a:solidFill>
                  <a:schemeClr val="accent4">
                    <a:lumMod val="50000"/>
                  </a:schemeClr>
                </a:solidFill>
              </a:rPr>
              <a:t>пожилой мужчина</a:t>
            </a:r>
            <a:r>
              <a:rPr lang="ru-RU" sz="1800" b="0" dirty="0" smtClean="0">
                <a:solidFill>
                  <a:schemeClr val="accent4">
                    <a:lumMod val="50000"/>
                  </a:schemeClr>
                </a:solidFill>
              </a:rPr>
              <a:t>, а </a:t>
            </a:r>
            <a:r>
              <a:rPr lang="ru-RU" sz="1800" b="0" dirty="0">
                <a:solidFill>
                  <a:schemeClr val="accent4">
                    <a:lumMod val="50000"/>
                  </a:schemeClr>
                </a:solidFill>
              </a:rPr>
              <a:t>с </a:t>
            </a:r>
            <a:r>
              <a:rPr lang="ru-RU" sz="1800" b="0" dirty="0" smtClean="0">
                <a:solidFill>
                  <a:schemeClr val="accent4">
                    <a:lumMod val="50000"/>
                  </a:schemeClr>
                </a:solidFill>
              </a:rPr>
              <a:t>другой- талантливый человек, </a:t>
            </a:r>
            <a:r>
              <a:rPr lang="ru-RU" sz="1800" b="0" dirty="0">
                <a:solidFill>
                  <a:schemeClr val="accent4">
                    <a:lumMod val="50000"/>
                  </a:schemeClr>
                </a:solidFill>
              </a:rPr>
              <a:t>автор </a:t>
            </a:r>
            <a:r>
              <a:rPr lang="ru-RU" sz="1800" b="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1800" b="0" dirty="0">
                <a:solidFill>
                  <a:schemeClr val="accent4">
                    <a:lumMod val="50000"/>
                  </a:schemeClr>
                </a:solidFill>
              </a:rPr>
              <a:t>стихов</a:t>
            </a:r>
            <a:r>
              <a:rPr lang="ru-RU" sz="1800" b="0" dirty="0" smtClean="0">
                <a:solidFill>
                  <a:schemeClr val="accent4">
                    <a:lumMod val="50000"/>
                  </a:schemeClr>
                </a:solidFill>
              </a:rPr>
              <a:t>, исполнитель своих </a:t>
            </a:r>
            <a:r>
              <a:rPr lang="ru-RU" sz="1800" b="0" dirty="0">
                <a:solidFill>
                  <a:schemeClr val="accent4">
                    <a:lumMod val="50000"/>
                  </a:schemeClr>
                </a:solidFill>
              </a:rPr>
              <a:t>песен и поэтических произведений от классики и до </a:t>
            </a:r>
            <a:r>
              <a:rPr lang="ru-RU" sz="1800" b="0" dirty="0" smtClean="0">
                <a:solidFill>
                  <a:schemeClr val="accent4">
                    <a:lumMod val="50000"/>
                  </a:schemeClr>
                </a:solidFill>
              </a:rPr>
              <a:t>современности-</a:t>
            </a:r>
          </a:p>
          <a:p>
            <a:pPr algn="just"/>
            <a:r>
              <a:rPr lang="ru-RU" sz="1800" b="0" dirty="0" smtClean="0">
                <a:solidFill>
                  <a:schemeClr val="accent4">
                    <a:lumMod val="50000"/>
                  </a:schemeClr>
                </a:solidFill>
              </a:rPr>
              <a:t>НЕЧАЕВ АЛЕКСАНДР </a:t>
            </a:r>
            <a:r>
              <a:rPr lang="ru-RU" sz="1800" b="0" dirty="0">
                <a:solidFill>
                  <a:schemeClr val="accent4">
                    <a:lumMod val="50000"/>
                  </a:schemeClr>
                </a:solidFill>
              </a:rPr>
              <a:t>НИКОЛАЕВИЧ- </a:t>
            </a:r>
            <a:endParaRPr lang="ru-RU" sz="1800" b="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just"/>
            <a:r>
              <a:rPr lang="ru-RU" sz="1800" b="0" dirty="0" smtClean="0">
                <a:solidFill>
                  <a:schemeClr val="accent4">
                    <a:lumMod val="50000"/>
                  </a:schemeClr>
                </a:solidFill>
              </a:rPr>
              <a:t>Ростовский </a:t>
            </a:r>
            <a:r>
              <a:rPr lang="ru-RU" sz="1800" b="0" dirty="0">
                <a:solidFill>
                  <a:schemeClr val="accent4">
                    <a:lumMod val="50000"/>
                  </a:schemeClr>
                </a:solidFill>
              </a:rPr>
              <a:t>бард. </a:t>
            </a:r>
            <a:endParaRPr lang="ru-RU" sz="1800" b="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just"/>
            <a:r>
              <a:rPr lang="ru-RU" sz="1800" b="0" dirty="0" smtClean="0">
                <a:solidFill>
                  <a:schemeClr val="accent4">
                    <a:lumMod val="50000"/>
                  </a:schemeClr>
                </a:solidFill>
              </a:rPr>
              <a:t>Тембр голоса, актерская </a:t>
            </a:r>
            <a:r>
              <a:rPr lang="ru-RU" sz="1800" b="0" dirty="0">
                <a:solidFill>
                  <a:schemeClr val="accent4">
                    <a:lumMod val="50000"/>
                  </a:schemeClr>
                </a:solidFill>
              </a:rPr>
              <a:t>манера исполнения</a:t>
            </a:r>
            <a:r>
              <a:rPr lang="ru-RU" sz="1800" b="0" dirty="0" smtClean="0">
                <a:solidFill>
                  <a:schemeClr val="accent4">
                    <a:lumMod val="50000"/>
                  </a:schemeClr>
                </a:solidFill>
              </a:rPr>
              <a:t>, феноменальная </a:t>
            </a:r>
            <a:r>
              <a:rPr lang="ru-RU" sz="1800" b="0" dirty="0">
                <a:solidFill>
                  <a:schemeClr val="accent4">
                    <a:lumMod val="50000"/>
                  </a:schemeClr>
                </a:solidFill>
              </a:rPr>
              <a:t>память-всё завораживало наших школьников. Наш </a:t>
            </a:r>
            <a:r>
              <a:rPr lang="ru-RU" sz="1800" b="0" dirty="0" smtClean="0">
                <a:solidFill>
                  <a:schemeClr val="accent4">
                    <a:lumMod val="50000"/>
                  </a:schemeClr>
                </a:solidFill>
              </a:rPr>
              <a:t>гость </a:t>
            </a:r>
            <a:r>
              <a:rPr lang="ru-RU" sz="1800" b="0" dirty="0">
                <a:solidFill>
                  <a:schemeClr val="accent4">
                    <a:lumMod val="50000"/>
                  </a:schemeClr>
                </a:solidFill>
              </a:rPr>
              <a:t>показал</a:t>
            </a:r>
            <a:r>
              <a:rPr lang="ru-RU" sz="1800" b="0" dirty="0" smtClean="0">
                <a:solidFill>
                  <a:schemeClr val="accent4">
                    <a:lumMod val="50000"/>
                  </a:schemeClr>
                </a:solidFill>
              </a:rPr>
              <a:t>, как </a:t>
            </a:r>
            <a:r>
              <a:rPr lang="ru-RU" sz="1800" b="0" dirty="0">
                <a:solidFill>
                  <a:schemeClr val="accent4">
                    <a:lumMod val="50000"/>
                  </a:schemeClr>
                </a:solidFill>
              </a:rPr>
              <a:t>нужно читать стихи и доказал</a:t>
            </a:r>
            <a:r>
              <a:rPr lang="ru-RU" sz="1800" b="0" dirty="0" smtClean="0">
                <a:solidFill>
                  <a:schemeClr val="accent4">
                    <a:lumMod val="50000"/>
                  </a:schemeClr>
                </a:solidFill>
              </a:rPr>
              <a:t>, что </a:t>
            </a:r>
            <a:r>
              <a:rPr lang="ru-RU" sz="1800" b="0" dirty="0">
                <a:solidFill>
                  <a:schemeClr val="accent4">
                    <a:lumMod val="50000"/>
                  </a:schemeClr>
                </a:solidFill>
              </a:rPr>
              <a:t>в любом возрасте человек способен иметь хобби и превращать любительское увлечение в увлечение профессионального уровня. 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179512" y="1268760"/>
            <a:ext cx="3887391" cy="823912"/>
          </a:xfrm>
        </p:spPr>
        <p:txBody>
          <a:bodyPr>
            <a:normAutofit/>
          </a:bodyPr>
          <a:lstStyle/>
          <a:p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</a:rPr>
              <a:t>Встреча с писателем</a:t>
            </a:r>
            <a:endParaRPr lang="ru-RU" sz="1800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8196" name="Picture 4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1700808"/>
            <a:ext cx="3384376" cy="22017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4077072"/>
            <a:ext cx="4248472" cy="2389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09693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16632"/>
            <a:ext cx="7886700" cy="1325563"/>
          </a:xfrm>
        </p:spPr>
        <p:txBody>
          <a:bodyPr>
            <a:normAutofit/>
          </a:bodyPr>
          <a:lstStyle/>
          <a:p>
            <a:r>
              <a:rPr dirty="0" lang="ru-RU" sz="1800"/>
              <a:t>Включение в план воспитательной работы школы мероприятий, направленных на популяризацию чтения, поддержку и развитие </a:t>
            </a:r>
            <a:r>
              <a:rPr dirty="0" lang="ru-RU" smtClean="0" sz="1800"/>
              <a:t> </a:t>
            </a:r>
            <a:r>
              <a:rPr dirty="0" lang="ru-RU" sz="1800"/>
              <a:t>чтения</a:t>
            </a:r>
            <a:br>
              <a:rPr dirty="0" lang="ru-RU" sz="1800"/>
            </a:br>
            <a:endParaRPr dirty="0" lang="ru-RU" sz="1800"/>
          </a:p>
        </p:txBody>
      </p:sp>
      <p:pic>
        <p:nvPicPr>
          <p:cNvPr id="3074" name="Picture 2"/>
          <p:cNvPicPr>
            <a:picLocks noChangeArrowheads="1" noChangeAspect="1" noGrp="1"/>
          </p:cNvPicPr>
          <p:nvPr>
            <p:ph idx="1" sz="half"/>
          </p:nvPr>
        </p:nvPicPr>
        <p:blipFill rotWithShape="1"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3" r="81"/>
          <a:stretch/>
        </p:blipFill>
        <p:spPr bwMode="auto">
          <a:xfrm>
            <a:off x="183883" y="874746"/>
            <a:ext cx="2520280" cy="10955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rrowheads="1" noChangeAspect="1" noGrp="1"/>
          </p:cNvPicPr>
          <p:nvPr>
            <p:ph idx="2" sz="half"/>
          </p:nvPr>
        </p:nvPicPr>
        <p:blipFill>
          <a:blip cstate="print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842213"/>
            <a:ext cx="3148735" cy="1771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rrowheads="1" noChangeAspect="1"/>
          </p:cNvPicPr>
          <p:nvPr/>
        </p:nvPicPr>
        <p:blipFill>
          <a:blip cstate="print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4584427"/>
            <a:ext cx="2808312" cy="157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0" name="Picture 8"/>
          <p:cNvPicPr>
            <a:picLocks noChangeArrowheads="1" noChangeAspect="1"/>
          </p:cNvPicPr>
          <p:nvPr/>
        </p:nvPicPr>
        <p:blipFill>
          <a:blip cstate="print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867268"/>
            <a:ext cx="2627784" cy="3721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1" name="Picture 9"/>
          <p:cNvPicPr>
            <a:picLocks noChangeArrowheads="1" noChangeAspect="1"/>
          </p:cNvPicPr>
          <p:nvPr/>
        </p:nvPicPr>
        <p:blipFill>
          <a:blip cstate="print"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890" y="3717032"/>
            <a:ext cx="2230886" cy="24863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043608" y="6186885"/>
            <a:ext cx="2448272" cy="461665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b="1" dirty="0" lang="ru-RU" smtClean="0" sz="1200">
                <a:solidFill>
                  <a:schemeClr val="accent4">
                    <a:lumMod val="50000"/>
                  </a:schemeClr>
                </a:solidFill>
              </a:rPr>
              <a:t>Школьный этап всероссийского конкурса чтецов</a:t>
            </a:r>
            <a:endParaRPr b="1" dirty="0" lang="ru-RU" sz="120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9878" y="1268760"/>
            <a:ext cx="2592288" cy="461665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b="1" dirty="0" lang="ru-RU" smtClean="0" sz="1200">
                <a:solidFill>
                  <a:schemeClr val="accent4">
                    <a:lumMod val="50000"/>
                  </a:schemeClr>
                </a:solidFill>
              </a:rPr>
              <a:t>Ежегодный конкурс «Живая классика»</a:t>
            </a:r>
            <a:endParaRPr b="1" dirty="0" lang="ru-RU" sz="120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3083" name="Picture 11"/>
          <p:cNvPicPr>
            <a:picLocks noChangeArrowheads="1" noChangeAspect="1"/>
          </p:cNvPicPr>
          <p:nvPr/>
        </p:nvPicPr>
        <p:blipFill>
          <a:blip cstate="print"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3717032"/>
            <a:ext cx="2337171" cy="24863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24958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16632"/>
            <a:ext cx="7886700" cy="1325563"/>
          </a:xfrm>
        </p:spPr>
        <p:txBody>
          <a:bodyPr>
            <a:normAutofit/>
          </a:bodyPr>
          <a:lstStyle/>
          <a:p>
            <a:r>
              <a:rPr lang="ru-RU" sz="1800" dirty="0"/>
              <a:t>Обустройство комфортных и дружелюбных пространств для совместных учебных активностей детей на основе модульного трансформируемого решения «Кубрик». </a:t>
            </a:r>
            <a:br>
              <a:rPr lang="ru-RU" sz="1800" dirty="0"/>
            </a:br>
            <a:endParaRPr lang="ru-RU" sz="1800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3429000"/>
            <a:ext cx="2228645" cy="2971527"/>
          </a:xfrm>
        </p:spPr>
      </p:pic>
      <p:pic>
        <p:nvPicPr>
          <p:cNvPr id="10" name="Объект 9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9150" y="2543969"/>
            <a:ext cx="3886200" cy="2914650"/>
          </a:xfrm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340768"/>
            <a:ext cx="3328369" cy="1872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92028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7886700" cy="1325563"/>
          </a:xfrm>
        </p:spPr>
        <p:txBody>
          <a:bodyPr>
            <a:normAutofit/>
          </a:bodyPr>
          <a:lstStyle/>
          <a:p>
            <a:r>
              <a:rPr dirty="0" lang="ru-RU" sz="1800"/>
              <a:t>Оптимизация деятельности школьной библиотеки и внеклассной работы классных руководителей по пропаганде чтения и повышению мотивации к досуговому чтению.</a:t>
            </a:r>
            <a:br>
              <a:rPr dirty="0" lang="ru-RU" sz="1800"/>
            </a:br>
            <a:endParaRPr dirty="0" lang="ru-RU" sz="1800"/>
          </a:p>
        </p:txBody>
      </p:sp>
      <p:pic>
        <p:nvPicPr>
          <p:cNvPr id="2051" name="Picture 3"/>
          <p:cNvPicPr>
            <a:picLocks noChangeArrowheads="1" noChangeAspect="1"/>
          </p:cNvPicPr>
          <p:nvPr/>
        </p:nvPicPr>
        <p:blipFill rotWithShape="1"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90"/>
          <a:stretch/>
        </p:blipFill>
        <p:spPr bwMode="auto">
          <a:xfrm>
            <a:off x="2771800" y="4077072"/>
            <a:ext cx="2101377" cy="2677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Рисунок 4"/>
          <p:cNvPicPr/>
          <p:nvPr/>
        </p:nvPicPr>
        <p:blipFill rotWithShape="1">
          <a:blip r:embed="rId3"/>
          <a:srcRect b="-57" r="-95"/>
          <a:stretch/>
        </p:blipFill>
        <p:spPr bwMode="auto">
          <a:xfrm>
            <a:off x="2152111" y="1484784"/>
            <a:ext cx="2398810" cy="18002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052" name="Picture 4"/>
          <p:cNvPicPr>
            <a:picLocks noChangeArrowheads="1"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7" r="38"/>
          <a:stretch/>
        </p:blipFill>
        <p:spPr bwMode="auto">
          <a:xfrm>
            <a:off x="4459405" y="1026355"/>
            <a:ext cx="4664170" cy="28720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rrowheads="1" noChangeAspect="1"/>
          </p:cNvPicPr>
          <p:nvPr/>
        </p:nvPicPr>
        <p:blipFill rotWithShape="1">
          <a:blip cstate="print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14"/>
          <a:stretch/>
        </p:blipFill>
        <p:spPr bwMode="auto">
          <a:xfrm>
            <a:off x="145062" y="4100912"/>
            <a:ext cx="2129253" cy="2359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rrowheads="1"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6"/>
          <a:stretch/>
        </p:blipFill>
        <p:spPr bwMode="auto">
          <a:xfrm>
            <a:off x="5004048" y="3968254"/>
            <a:ext cx="3436086" cy="26456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rrowheads="1" noChangeAspect="1"/>
          </p:cNvPicPr>
          <p:nvPr/>
        </p:nvPicPr>
        <p:blipFill>
          <a:blip cstate="print"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062" y="1185536"/>
            <a:ext cx="1898054" cy="2553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317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1361" y="887723"/>
            <a:ext cx="8229600" cy="114300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Цифровой методический  кейс</a:t>
            </a:r>
            <a:endParaRPr lang="ru-RU" sz="36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364088" y="4835014"/>
            <a:ext cx="352839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 smtClean="0">
                <a:solidFill>
                  <a:schemeClr val="accent4">
                    <a:lumMod val="50000"/>
                  </a:schemeClr>
                </a:solidFill>
              </a:rPr>
              <a:t>Авторы- составители: </a:t>
            </a:r>
          </a:p>
          <a:p>
            <a:r>
              <a:rPr lang="ru-RU" sz="1200" b="1" dirty="0" smtClean="0">
                <a:solidFill>
                  <a:schemeClr val="accent4">
                    <a:lumMod val="50000"/>
                  </a:schemeClr>
                </a:solidFill>
              </a:rPr>
              <a:t>Таланова </a:t>
            </a:r>
            <a:r>
              <a:rPr lang="ru-RU" sz="1200" b="1" dirty="0">
                <a:solidFill>
                  <a:schemeClr val="accent4">
                    <a:lumMod val="50000"/>
                  </a:schemeClr>
                </a:solidFill>
              </a:rPr>
              <a:t>Ирина Борисовна, замдиректора по УВР</a:t>
            </a:r>
          </a:p>
          <a:p>
            <a:r>
              <a:rPr lang="ru-RU" sz="1200" b="1" dirty="0">
                <a:solidFill>
                  <a:schemeClr val="accent4">
                    <a:lumMod val="50000"/>
                  </a:schemeClr>
                </a:solidFill>
              </a:rPr>
              <a:t>Курочкина Ольга Александровна, учитель русского языка и литературы</a:t>
            </a:r>
          </a:p>
          <a:p>
            <a:r>
              <a:rPr lang="ru-RU" sz="1200" b="1" dirty="0">
                <a:solidFill>
                  <a:schemeClr val="accent4">
                    <a:lumMod val="50000"/>
                  </a:schemeClr>
                </a:solidFill>
              </a:rPr>
              <a:t>Батулина </a:t>
            </a:r>
            <a:r>
              <a:rPr lang="ru-RU" sz="1200" b="1" dirty="0" err="1">
                <a:solidFill>
                  <a:schemeClr val="accent4">
                    <a:lumMod val="50000"/>
                  </a:schemeClr>
                </a:solidFill>
              </a:rPr>
              <a:t>Зльфия</a:t>
            </a:r>
            <a:r>
              <a:rPr lang="ru-RU" sz="1200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1200" b="1" dirty="0" err="1">
                <a:solidFill>
                  <a:schemeClr val="accent4">
                    <a:lumMod val="50000"/>
                  </a:schemeClr>
                </a:solidFill>
              </a:rPr>
              <a:t>Галимовна</a:t>
            </a:r>
            <a:r>
              <a:rPr lang="ru-RU" sz="1200" b="1" dirty="0">
                <a:solidFill>
                  <a:schemeClr val="accent4">
                    <a:lumMod val="50000"/>
                  </a:schemeClr>
                </a:solidFill>
              </a:rPr>
              <a:t>, учитель русского языка и литературы</a:t>
            </a:r>
          </a:p>
          <a:p>
            <a:r>
              <a:rPr lang="ru-RU" sz="1200" b="1" dirty="0">
                <a:solidFill>
                  <a:schemeClr val="accent4">
                    <a:lumMod val="50000"/>
                  </a:schemeClr>
                </a:solidFill>
              </a:rPr>
              <a:t>Бирюлина Елена Вячеславовна, учитель начальных классов</a:t>
            </a:r>
          </a:p>
          <a:p>
            <a:r>
              <a:rPr lang="ru-RU" sz="1200" b="1" dirty="0">
                <a:solidFill>
                  <a:schemeClr val="accent4">
                    <a:lumMod val="50000"/>
                  </a:schemeClr>
                </a:solidFill>
              </a:rPr>
              <a:t>Корешкова Ирина Вячеславовна, учитель начальных классов</a:t>
            </a:r>
          </a:p>
          <a:p>
            <a:r>
              <a:rPr lang="ru-RU" sz="1200" b="1" dirty="0">
                <a:solidFill>
                  <a:schemeClr val="accent4">
                    <a:lumMod val="50000"/>
                  </a:schemeClr>
                </a:solidFill>
              </a:rPr>
              <a:t>Полушкина Татьяна Борисовна, учитель математики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03648" y="6324642"/>
            <a:ext cx="20882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accent4">
                    <a:lumMod val="50000"/>
                  </a:schemeClr>
                </a:solidFill>
              </a:rPr>
              <a:t>Декабрь, 2021</a:t>
            </a:r>
            <a:endParaRPr lang="ru-RU" sz="12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056333" y="1772816"/>
            <a:ext cx="520674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600" dirty="0" smtClean="0">
                <a:solidFill>
                  <a:schemeClr val="accent4">
                    <a:lumMod val="50000"/>
                  </a:schemeClr>
                </a:solidFill>
              </a:rPr>
              <a:t>Направление: горизонтальное </a:t>
            </a:r>
            <a:r>
              <a:rPr lang="ru-RU" sz="1600" dirty="0">
                <a:solidFill>
                  <a:schemeClr val="accent4">
                    <a:lumMod val="50000"/>
                  </a:schemeClr>
                </a:solidFill>
              </a:rPr>
              <a:t>обучение педагогов в ПОС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7961514"/>
              </p:ext>
            </p:extLst>
          </p:nvPr>
        </p:nvGraphicFramePr>
        <p:xfrm>
          <a:off x="1528592" y="2204864"/>
          <a:ext cx="6734888" cy="2374477"/>
        </p:xfrm>
        <a:graphic>
          <a:graphicData uri="http://schemas.openxmlformats.org/drawingml/2006/table">
            <a:tbl>
              <a:tblPr firstRow="1" firstCol="1" bandRow="1">
                <a:tableStyleId>{8A107856-5554-42FB-B03E-39F5DBC370BA}</a:tableStyleId>
              </a:tblPr>
              <a:tblGrid>
                <a:gridCol w="6734888"/>
              </a:tblGrid>
              <a:tr h="435822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НАИМЕНОВАНИЕ </a:t>
                      </a:r>
                      <a:r>
                        <a:rPr lang="ru-RU" sz="14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КОНКУРСНОГО МАТЕРИАЛА</a:t>
                      </a:r>
                      <a:endParaRPr lang="ru-RU" sz="14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800971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Горизонтальное обучение  в рамках наставнического  проекта  </a:t>
                      </a:r>
                      <a:r>
                        <a:rPr lang="ru-RU" sz="24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ru-RU" sz="24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МОУ «Школа имени Евгения Родионова</a:t>
                      </a:r>
                      <a:r>
                        <a:rPr lang="ru-RU" sz="24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»  </a:t>
                      </a:r>
                      <a:r>
                        <a:rPr lang="ru-RU" sz="24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«Смысловое чтение как условие формирования универсальных учебных действий обучающихся»</a:t>
                      </a:r>
                      <a:endParaRPr lang="ru-RU" sz="24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83568" y="260648"/>
            <a:ext cx="82089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chemeClr val="accent4">
                    <a:lumMod val="50000"/>
                  </a:schemeClr>
                </a:solidFill>
              </a:rPr>
              <a:t>Муниципальное общеобразовательное учреждение «Школа имени Евгения Родионова»</a:t>
            </a:r>
            <a:endParaRPr lang="ru-RU" sz="14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187624" y="600155"/>
            <a:ext cx="74168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chemeClr val="accent4">
                    <a:lumMod val="50000"/>
                  </a:schemeClr>
                </a:solidFill>
              </a:rPr>
              <a:t>Р</a:t>
            </a:r>
            <a:r>
              <a:rPr lang="ru-RU" sz="1400" b="1" dirty="0" smtClean="0">
                <a:solidFill>
                  <a:schemeClr val="accent4">
                    <a:lumMod val="50000"/>
                  </a:schemeClr>
                </a:solidFill>
              </a:rPr>
              <a:t>егиональный конкурс </a:t>
            </a:r>
            <a:r>
              <a:rPr lang="ru-RU" sz="1400" b="1" dirty="0">
                <a:solidFill>
                  <a:schemeClr val="accent4">
                    <a:lumMod val="50000"/>
                  </a:schemeClr>
                </a:solidFill>
              </a:rPr>
              <a:t>методических разработок «Панорама методических кейсов: эффективные школьные практики»</a:t>
            </a:r>
          </a:p>
        </p:txBody>
      </p:sp>
    </p:spTree>
    <p:extLst>
      <p:ext uri="{BB962C8B-B14F-4D97-AF65-F5344CB8AC3E}">
        <p14:creationId xmlns:p14="http://schemas.microsoft.com/office/powerpoint/2010/main" val="1291613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dirty="0" lang="ru-RU" sz="1800"/>
              <a:t>Организация работы с родителями учащихся по оказанию помощи детям при работе с письменными источниками разных видов (учебной, научной, художественной, справочной литературой, в особенности словарями и энциклопедиями). </a:t>
            </a:r>
          </a:p>
        </p:txBody>
      </p:sp>
      <p:pic>
        <p:nvPicPr>
          <p:cNvPr id="5127" name="Picture 7"/>
          <p:cNvPicPr>
            <a:picLocks noChangeArrowheads="1" noChangeAspect="1"/>
          </p:cNvPicPr>
          <p:nvPr/>
        </p:nvPicPr>
        <p:blipFill rotWithShape="1"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" r="-28"/>
          <a:stretch/>
        </p:blipFill>
        <p:spPr bwMode="auto">
          <a:xfrm>
            <a:off x="5066762" y="4525109"/>
            <a:ext cx="1603289" cy="2129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8" name="Picture 8"/>
          <p:cNvPicPr>
            <a:picLocks noChangeArrowheads="1" noChangeAspect="1"/>
          </p:cNvPicPr>
          <p:nvPr/>
        </p:nvPicPr>
        <p:blipFill rotWithShape="1">
          <a:blip cstate="print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71"/>
          <a:stretch/>
        </p:blipFill>
        <p:spPr bwMode="auto">
          <a:xfrm>
            <a:off x="2411760" y="4525109"/>
            <a:ext cx="1610514" cy="2202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9" name="Picture 9"/>
          <p:cNvPicPr>
            <a:picLocks noChangeArrowheads="1"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23" r="75"/>
          <a:stretch/>
        </p:blipFill>
        <p:spPr bwMode="auto">
          <a:xfrm>
            <a:off x="6876256" y="2060848"/>
            <a:ext cx="1891806" cy="2690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0" name="Picture 10"/>
          <p:cNvPicPr>
            <a:picLocks noChangeArrowheads="1"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29" r="-6"/>
          <a:stretch/>
        </p:blipFill>
        <p:spPr bwMode="auto">
          <a:xfrm>
            <a:off x="2856977" y="1587529"/>
            <a:ext cx="3275130" cy="28018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1" name="Picture 11"/>
          <p:cNvPicPr>
            <a:picLocks noChangeArrowheads="1"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22" r="110"/>
          <a:stretch/>
        </p:blipFill>
        <p:spPr bwMode="auto">
          <a:xfrm>
            <a:off x="251520" y="3140968"/>
            <a:ext cx="1820092" cy="2585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23528" y="1645349"/>
            <a:ext cx="1800200" cy="1384995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b="1" dirty="0" lang="ru-RU" smtClean="0" sz="1200">
                <a:solidFill>
                  <a:schemeClr val="accent4">
                    <a:lumMod val="50000"/>
                  </a:schemeClr>
                </a:solidFill>
              </a:rPr>
              <a:t>Проект по формированию читательской культуры «Читаем вместе».</a:t>
            </a:r>
          </a:p>
          <a:p>
            <a:r>
              <a:rPr b="1" dirty="0" lang="ru-RU" sz="1200">
                <a:solidFill>
                  <a:schemeClr val="accent4">
                    <a:lumMod val="50000"/>
                  </a:schemeClr>
                </a:solidFill>
              </a:rPr>
              <a:t>Цель: развить у учеников  и родителей потребность в чтении </a:t>
            </a:r>
          </a:p>
        </p:txBody>
      </p:sp>
    </p:spTree>
    <p:extLst>
      <p:ext uri="{BB962C8B-B14F-4D97-AF65-F5344CB8AC3E}">
        <p14:creationId xmlns:p14="http://schemas.microsoft.com/office/powerpoint/2010/main" val="1706260396"/>
      </p:ext>
    </p:extLst>
  </p:cSld>
  <p:clrMapOvr>
    <a:masterClrMapping/>
  </p:clrMapOvr>
</p:sld>
</file>

<file path=ppt/slides/slide2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9066" y="87213"/>
            <a:ext cx="7886700" cy="1325563"/>
          </a:xfrm>
        </p:spPr>
        <p:txBody>
          <a:bodyPr>
            <a:normAutofit/>
          </a:bodyPr>
          <a:lstStyle/>
          <a:p>
            <a:r>
              <a:rPr dirty="0" lang="ru-RU" sz="1800"/>
              <a:t>Диссеминация педагогического опыта в деле развития и сохранения культуры чтения</a:t>
            </a:r>
            <a:br>
              <a:rPr dirty="0" lang="ru-RU" sz="1800"/>
            </a:br>
            <a:endParaRPr dirty="0" lang="ru-RU" sz="1800"/>
          </a:p>
        </p:txBody>
      </p:sp>
      <p:sp>
        <p:nvSpPr>
          <p:cNvPr id="3" name="Текст 2"/>
          <p:cNvSpPr>
            <a:spLocks noGrp="1"/>
          </p:cNvSpPr>
          <p:nvPr>
            <p:ph idx="1" type="body"/>
          </p:nvPr>
        </p:nvSpPr>
        <p:spPr>
          <a:xfrm>
            <a:off x="297570" y="836712"/>
            <a:ext cx="3868340" cy="823912"/>
          </a:xfrm>
        </p:spPr>
        <p:txBody>
          <a:bodyPr>
            <a:noAutofit/>
          </a:bodyPr>
          <a:lstStyle/>
          <a:p>
            <a:r>
              <a:rPr dirty="0" lang="ru-RU" smtClean="0" sz="1200">
                <a:solidFill>
                  <a:schemeClr val="accent4">
                    <a:lumMod val="50000"/>
                  </a:schemeClr>
                </a:solidFill>
              </a:rPr>
              <a:t>Участие в дискуссионной площадке   </a:t>
            </a:r>
            <a:r>
              <a:rPr dirty="0" lang="ru-RU" sz="1200">
                <a:solidFill>
                  <a:schemeClr val="accent4">
                    <a:lumMod val="50000"/>
                  </a:schemeClr>
                </a:solidFill>
              </a:rPr>
              <a:t>«Педсовет76.РФ» по теме «Изучение русского языка как родного в школе эффективные практики».</a:t>
            </a:r>
          </a:p>
        </p:txBody>
      </p:sp>
      <p:sp>
        <p:nvSpPr>
          <p:cNvPr id="5" name="Текст 4"/>
          <p:cNvSpPr>
            <a:spLocks noGrp="1"/>
          </p:cNvSpPr>
          <p:nvPr>
            <p:ph idx="3" sz="quarter" type="body"/>
          </p:nvPr>
        </p:nvSpPr>
        <p:spPr>
          <a:xfrm>
            <a:off x="5277211" y="2924944"/>
            <a:ext cx="3887391" cy="823912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dirty="0" lang="ru-RU" smtClean="0" sz="1200">
                <a:solidFill>
                  <a:schemeClr val="accent4">
                    <a:lumMod val="50000"/>
                  </a:schemeClr>
                </a:solidFill>
              </a:rPr>
              <a:t>Корешкова Ирина Вячеславовна:  «Активные формы обучения на уроках чтения» </a:t>
            </a:r>
            <a:endParaRPr dirty="0" lang="ru-RU" sz="120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6146" name="Picture 2"/>
          <p:cNvPicPr>
            <a:picLocks noChangeArrowheads="1" noChangeAspect="1" noGrp="1"/>
          </p:cNvPicPr>
          <p:nvPr>
            <p:ph idx="2" sz="half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700808"/>
            <a:ext cx="3194211" cy="21346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descr="D:\ира\шмо\методнеделя\фото\P1130299.JPG" id="6149" name="Picture 5"/>
          <p:cNvPicPr>
            <a:picLocks noChangeArrowheads="1" noChangeAspect="1"/>
          </p:cNvPicPr>
          <p:nvPr/>
        </p:nvPicPr>
        <p:blipFill>
          <a:blip cstate="print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3866146"/>
            <a:ext cx="2784309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/>
          <p:cNvPicPr>
            <a:picLocks noChangeArrowheads="1" noChangeAspect="1"/>
          </p:cNvPicPr>
          <p:nvPr/>
        </p:nvPicPr>
        <p:blipFill rotWithShape="1">
          <a:blip cstate="print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12" r="83"/>
          <a:stretch/>
        </p:blipFill>
        <p:spPr bwMode="auto">
          <a:xfrm>
            <a:off x="5724128" y="1412776"/>
            <a:ext cx="2449430" cy="1872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Текст 4"/>
          <p:cNvSpPr txBox="1">
            <a:spLocks/>
          </p:cNvSpPr>
          <p:nvPr/>
        </p:nvSpPr>
        <p:spPr>
          <a:xfrm>
            <a:off x="5256609" y="583162"/>
            <a:ext cx="3887391" cy="823912"/>
          </a:xfrm>
          <a:prstGeom prst="rect">
            <a:avLst/>
          </a:prstGeom>
        </p:spPr>
        <p:txBody>
          <a:bodyPr anchor="b" bIns="45720" lIns="91440" rIns="91440" rtlCol="0" tIns="45720" vert="horz">
            <a:normAutofit/>
          </a:bodyPr>
          <a:lstStyle>
            <a:lvl1pPr algn="l" defTabSz="914400" eaLnBrk="1" hangingPunct="1" indent="0" latinLnBrk="0" marL="0" rtl="0"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None/>
              <a:defRPr b="1" kern="1200"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indent="0" latinLnBrk="0" marL="4572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None/>
              <a:defRPr b="1" kern="1200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indent="0" latinLnBrk="0" marL="9144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None/>
              <a:defRPr b="1"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indent="0" latinLnBrk="0" marL="13716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None/>
              <a:defRPr b="1" kern="1200"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indent="0" latinLnBrk="0" marL="18288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None/>
              <a:defRPr b="1" kern="1200"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indent="0" latinLnBrk="0" marL="22860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None/>
              <a:defRPr b="1" kern="1200"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indent="0" latinLnBrk="0" marL="27432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None/>
              <a:defRPr b="1" kern="1200"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indent="0" latinLnBrk="0" marL="32004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None/>
              <a:defRPr b="1" kern="1200"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indent="0" latinLnBrk="0" marL="36576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None/>
              <a:defRPr b="1" kern="1200"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dirty="0" lang="ru-RU" smtClean="0" sz="1400">
                <a:solidFill>
                  <a:schemeClr val="accent4">
                    <a:lumMod val="50000"/>
                  </a:schemeClr>
                </a:solidFill>
              </a:rPr>
              <a:t>Выступления на педагогических советах</a:t>
            </a:r>
            <a:endParaRPr dirty="0" lang="ru-RU" sz="140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5" name="Текст 4"/>
          <p:cNvSpPr txBox="1">
            <a:spLocks/>
          </p:cNvSpPr>
          <p:nvPr/>
        </p:nvSpPr>
        <p:spPr>
          <a:xfrm>
            <a:off x="5244594" y="5964412"/>
            <a:ext cx="3887391" cy="607888"/>
          </a:xfrm>
          <a:prstGeom prst="rect">
            <a:avLst/>
          </a:prstGeom>
        </p:spPr>
        <p:txBody>
          <a:bodyPr anchor="b" bIns="45720" lIns="91440" rIns="91440" rtlCol="0" tIns="45720" vert="horz">
            <a:normAutofit fontScale="85000" lnSpcReduction="10000"/>
          </a:bodyPr>
          <a:lstStyle>
            <a:lvl1pPr algn="l" defTabSz="914400" eaLnBrk="1" hangingPunct="1" indent="0" latinLnBrk="0" marL="0" rtl="0"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None/>
              <a:defRPr b="1" kern="1200"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indent="0" latinLnBrk="0" marL="4572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None/>
              <a:defRPr b="1" kern="1200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indent="0" latinLnBrk="0" marL="9144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None/>
              <a:defRPr b="1"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indent="0" latinLnBrk="0" marL="13716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None/>
              <a:defRPr b="1" kern="1200"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indent="0" latinLnBrk="0" marL="18288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None/>
              <a:defRPr b="1" kern="1200"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indent="0" latinLnBrk="0" marL="22860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None/>
              <a:defRPr b="1" kern="1200"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indent="0" latinLnBrk="0" marL="27432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None/>
              <a:defRPr b="1" kern="1200"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indent="0" latinLnBrk="0" marL="32004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None/>
              <a:defRPr b="1" kern="1200"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indent="0" latinLnBrk="0" marL="36576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None/>
              <a:defRPr b="1" kern="1200"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dirty="0" lang="ru-RU" smtClean="0" sz="1400">
                <a:solidFill>
                  <a:schemeClr val="accent4">
                    <a:lumMod val="50000"/>
                  </a:schemeClr>
                </a:solidFill>
              </a:rPr>
              <a:t>Бирюлина Елена Вячеславовна : «Использование технологии ТРИЗ для развития критического чтения»</a:t>
            </a:r>
            <a:endParaRPr dirty="0" lang="ru-RU" sz="140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descr="L:\шмо\конкурсы 2021-2022\Заявка день един. текста 001.jpg" id="6151" name="Picture 7"/>
          <p:cNvPicPr>
            <a:picLocks noChangeArrowheads="1" noChangeAspect="1"/>
          </p:cNvPicPr>
          <p:nvPr/>
        </p:nvPicPr>
        <p:blipFill rotWithShape="1">
          <a:blip cstate="print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32"/>
          <a:stretch/>
        </p:blipFill>
        <p:spPr bwMode="auto">
          <a:xfrm>
            <a:off x="1547664" y="4005944"/>
            <a:ext cx="2024497" cy="2473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821940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4869160"/>
            <a:ext cx="2339752" cy="177116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0"/>
            <a:ext cx="7886700" cy="1325563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Точки роста</a:t>
            </a:r>
            <a:endParaRPr lang="ru-RU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827584" y="1268760"/>
            <a:ext cx="755139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</a:rPr>
              <a:t>Разработка программ и их  внедрение в урочную и внеурочную работу («Тайны слова» 9 </a:t>
            </a:r>
            <a:r>
              <a:rPr lang="ru-RU" sz="2000" b="1" dirty="0" err="1" smtClean="0">
                <a:solidFill>
                  <a:schemeClr val="accent4">
                    <a:lumMod val="50000"/>
                  </a:schemeClr>
                </a:solidFill>
              </a:rPr>
              <a:t>кл</a:t>
            </a:r>
            <a:r>
              <a:rPr lang="ru-RU" sz="2000" b="1" dirty="0">
                <a:solidFill>
                  <a:schemeClr val="accent4">
                    <a:lumMod val="50000"/>
                  </a:schemeClr>
                </a:solidFill>
              </a:rPr>
              <a:t>., «Школа развития речи</a:t>
            </a: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</a:rPr>
              <a:t>» 1-4 </a:t>
            </a:r>
            <a:r>
              <a:rPr lang="ru-RU" sz="2000" b="1" dirty="0" err="1" smtClean="0">
                <a:solidFill>
                  <a:schemeClr val="accent4">
                    <a:lumMod val="50000"/>
                  </a:schemeClr>
                </a:solidFill>
              </a:rPr>
              <a:t>кл</a:t>
            </a:r>
            <a:r>
              <a:rPr lang="ru-RU" sz="2000" b="1" dirty="0">
                <a:solidFill>
                  <a:schemeClr val="accent4">
                    <a:lumMod val="50000"/>
                  </a:schemeClr>
                </a:solidFill>
              </a:rPr>
              <a:t>., «Удивительный мир слов</a:t>
            </a: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</a:rPr>
              <a:t>» 1-4 </a:t>
            </a:r>
            <a:r>
              <a:rPr lang="ru-RU" sz="2000" b="1" dirty="0" err="1" smtClean="0">
                <a:solidFill>
                  <a:schemeClr val="accent4">
                    <a:lumMod val="50000"/>
                  </a:schemeClr>
                </a:solidFill>
              </a:rPr>
              <a:t>кл</a:t>
            </a: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</a:rPr>
              <a:t>., «Литературное чтение» 1-4 </a:t>
            </a:r>
            <a:r>
              <a:rPr lang="ru-RU" sz="2000" b="1" dirty="0" err="1" smtClean="0">
                <a:solidFill>
                  <a:schemeClr val="accent4">
                    <a:lumMod val="50000"/>
                  </a:schemeClr>
                </a:solidFill>
              </a:rPr>
              <a:t>кл</a:t>
            </a: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</a:rPr>
              <a:t>)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</a:rPr>
              <a:t>Повышение квалификационной категории  ( 2 из 7 членов ПОС  защитились на высшую кв. </a:t>
            </a:r>
            <a:r>
              <a:rPr lang="ru-RU" sz="2000" b="1" dirty="0" err="1" smtClean="0">
                <a:solidFill>
                  <a:schemeClr val="accent4">
                    <a:lumMod val="50000"/>
                  </a:schemeClr>
                </a:solidFill>
              </a:rPr>
              <a:t>катег</a:t>
            </a: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</a:rPr>
              <a:t>.)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</a:rPr>
              <a:t>Прохождение курсов повышения квалификации (100% )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</a:rPr>
              <a:t>Участие в конкурсах профессионального мастерства ( 3 из 7 )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</a:rPr>
              <a:t>Освоение новых технологий ( 4 из 7 освоили 4 К технологию) 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</a:rPr>
              <a:t>Расширение числа педагогов ПОС ( на 1.09.2021 года пришло еще 8 педагогов, среди которых педагог-психолог и учитель-логопед).</a:t>
            </a:r>
            <a:endParaRPr lang="ru-RU" sz="2000" b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0183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Зарождение идеи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971600" y="1556792"/>
            <a:ext cx="756084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Оказавшись в июле 2020 года в списке школ с низкими образовательными результатами, администрация и педагогический коллектив начали анализировать причины сложившейся ситуации и искать пути их решения. </a:t>
            </a:r>
          </a:p>
          <a:p>
            <a:pPr algn="just"/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Проблема, которая была выделена как одна из главных- это низкая читательская грамотность обучающихся нашей школы и  чтобы решить ее нужно было срочно начать работать над совершенствованием 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</a:rPr>
              <a:t>профессиональных компетенций педагога 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в этой области.</a:t>
            </a:r>
          </a:p>
          <a:p>
            <a:pPr algn="just"/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С целью осуществления непрерывного профессионального развития педагогов было принято решение: разработать наставнический 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</a:rPr>
              <a:t>проект «Смысловое чтение как условие формирования универсальных учебных действий обучающихся» 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и, как средство его реализации, создать 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</a:rPr>
              <a:t>профессиональное обучающееся педагогическое 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сообщество как объединение учителей,  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</a:rPr>
              <a:t>нацеленное на решение 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возникшей проблемы.</a:t>
            </a: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  <a:p>
            <a:pPr algn="just"/>
            <a:endParaRPr lang="ru-RU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just"/>
            <a:endParaRPr lang="ru-RU" dirty="0">
              <a:solidFill>
                <a:schemeClr val="accent4">
                  <a:lumMod val="50000"/>
                </a:schemeClr>
              </a:solidFill>
            </a:endParaRPr>
          </a:p>
          <a:p>
            <a:pPr algn="just"/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66" y="116632"/>
            <a:ext cx="1945846" cy="1298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54221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Задачи проекта по наставничеству</a:t>
            </a:r>
            <a:endParaRPr lang="ru-RU" sz="36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87624" y="1916832"/>
            <a:ext cx="72008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</a:rPr>
              <a:t>Организация 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</a:rPr>
              <a:t>«горизонтального обучения» </a:t>
            </a: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</a:rPr>
              <a:t>педагогов </a:t>
            </a:r>
            <a:endParaRPr lang="ru-RU" sz="2000" dirty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ru-RU" sz="2000" dirty="0">
                <a:solidFill>
                  <a:schemeClr val="accent4">
                    <a:lumMod val="50000"/>
                  </a:schemeClr>
                </a:solidFill>
              </a:rPr>
              <a:t>(модель обучения по системе </a:t>
            </a: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</a:rPr>
              <a:t>«равный-равному») 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</a:rPr>
              <a:t>в условиях </a:t>
            </a: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</a:rPr>
              <a:t>реализации 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</a:rPr>
              <a:t>федерального проекта «Учитель будущего» </a:t>
            </a: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</a:rPr>
              <a:t>и профессионального 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</a:rPr>
              <a:t>стандарта </a:t>
            </a: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</a:rPr>
              <a:t>педагога.</a:t>
            </a:r>
          </a:p>
          <a:p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</a:rPr>
              <a:t>2. Совершенствование 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</a:rPr>
              <a:t>системы методической работы</a:t>
            </a:r>
          </a:p>
          <a:p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</a:rPr>
              <a:t>Школы.</a:t>
            </a:r>
            <a:endParaRPr lang="ru-RU" sz="2000" dirty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</a:rPr>
              <a:t>3. Повышение  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</a:rPr>
              <a:t>уровня командной работы и </a:t>
            </a: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</a:rPr>
              <a:t>корпоративной 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</a:rPr>
              <a:t>культуры в </a:t>
            </a: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</a:rPr>
              <a:t>школе.</a:t>
            </a:r>
            <a:endParaRPr lang="ru-RU" sz="2000" dirty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</a:rPr>
              <a:t>4. Создание в 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</a:rPr>
              <a:t>образовательной среде точек роста </a:t>
            </a: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</a:rPr>
              <a:t>для профессионального 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</a:rPr>
              <a:t>и карьерного лифта педагогов</a:t>
            </a: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</a:rPr>
              <a:t>, сохранение 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</a:rPr>
              <a:t>контингента педагогических кадров.</a:t>
            </a:r>
          </a:p>
        </p:txBody>
      </p:sp>
    </p:spTree>
    <p:extLst>
      <p:ext uri="{BB962C8B-B14F-4D97-AF65-F5344CB8AC3E}">
        <p14:creationId xmlns:p14="http://schemas.microsoft.com/office/powerpoint/2010/main" val="2758086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Горизонтальное обучение в ПОС- это системообразующий элемент</a:t>
            </a:r>
            <a:endParaRPr lang="ru-RU" dirty="0"/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2995285869"/>
              </p:ext>
            </p:extLst>
          </p:nvPr>
        </p:nvGraphicFramePr>
        <p:xfrm>
          <a:off x="827584" y="2060848"/>
          <a:ext cx="7344816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04892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/>
              <a:t>ЦЕЛЕПОЛАГАНИЕ горизонтального обучения в нашем ПОС</a:t>
            </a:r>
            <a:endParaRPr lang="ru-RU" sz="36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35170" y="1700808"/>
            <a:ext cx="7992888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altLang="ru-RU" sz="1600" b="1" dirty="0">
                <a:solidFill>
                  <a:schemeClr val="accent4">
                    <a:lumMod val="50000"/>
                  </a:schemeClr>
                </a:solidFill>
                <a:ea typeface="FedraSansPro-BookItalic" panose="020B0403040000020004" pitchFamily="34" charset="0"/>
                <a:cs typeface="FedraSansPro-BookItalic" panose="020B0403040000020004" pitchFamily="34" charset="0"/>
                <a:sym typeface="Fedra Sans Pro Light" panose="020B0303040000020004" pitchFamily="34" charset="0"/>
              </a:rPr>
              <a:t>Цель: </a:t>
            </a:r>
            <a:r>
              <a:rPr lang="ru-RU" altLang="ru-RU" sz="1600" dirty="0">
                <a:solidFill>
                  <a:schemeClr val="accent4">
                    <a:lumMod val="50000"/>
                  </a:schemeClr>
                </a:solidFill>
                <a:ea typeface="FedraSansPro-BookItalic" panose="020B0403040000020004" pitchFamily="34" charset="0"/>
                <a:cs typeface="FedraSansPro-BookItalic" panose="020B0403040000020004" pitchFamily="34" charset="0"/>
                <a:sym typeface="Fedra Sans Pro Light" panose="020B0303040000020004" pitchFamily="34" charset="0"/>
              </a:rPr>
              <a:t>совершенствование профессиональных компетенций педагога на основе применения  смыслового чтения </a:t>
            </a:r>
            <a:r>
              <a:rPr lang="ru-RU" sz="1600" dirty="0">
                <a:solidFill>
                  <a:schemeClr val="accent4">
                    <a:lumMod val="50000"/>
                  </a:schemeClr>
                </a:solidFill>
              </a:rPr>
              <a:t>как условия формирования универсальных учебных действий обучающихся</a:t>
            </a:r>
          </a:p>
          <a:p>
            <a:pPr>
              <a:spcAft>
                <a:spcPts val="0"/>
              </a:spcAft>
            </a:pPr>
            <a:endParaRPr lang="ru-RU" sz="1600" dirty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ru-RU" sz="1600" b="1" dirty="0">
                <a:solidFill>
                  <a:schemeClr val="accent4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  <a:sym typeface="Fedra Sans Pro Light" panose="020B0303040000020004" pitchFamily="34" charset="0"/>
              </a:rPr>
              <a:t>Задачи:</a:t>
            </a:r>
          </a:p>
          <a:p>
            <a:r>
              <a:rPr lang="ru-RU" sz="1600" b="1" dirty="0">
                <a:solidFill>
                  <a:schemeClr val="accent4">
                    <a:lumMod val="50000"/>
                  </a:schemeClr>
                </a:solidFill>
              </a:rPr>
              <a:t>уметь</a:t>
            </a:r>
            <a:r>
              <a:rPr lang="ru-RU" sz="1600" dirty="0">
                <a:solidFill>
                  <a:schemeClr val="accent4">
                    <a:lumMod val="50000"/>
                  </a:schemeClr>
                </a:solidFill>
              </a:rPr>
              <a:t> создавать оптимальные организационные и педагогические условия, способствующие созданию развивающей среды для формирования навыков смыслового чтения, выявлять для этой работы эффективные формы и способы деятельности;  </a:t>
            </a:r>
          </a:p>
          <a:p>
            <a:endParaRPr lang="ru-RU" sz="1600" dirty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ru-RU" sz="1600" b="1" dirty="0">
                <a:solidFill>
                  <a:schemeClr val="accent4">
                    <a:lumMod val="50000"/>
                  </a:schemeClr>
                </a:solidFill>
              </a:rPr>
              <a:t>знать,</a:t>
            </a:r>
            <a:r>
              <a:rPr lang="ru-RU" sz="1600" dirty="0">
                <a:solidFill>
                  <a:schemeClr val="accent4">
                    <a:lumMod val="50000"/>
                  </a:schemeClr>
                </a:solidFill>
              </a:rPr>
              <a:t> в чем заключается преемственность между начальной школой и основной при обучении смысловому чтению как условию формирования УУД; как формировать умения смыслового чтения и работы с текстом с учетом возрастных психологических особенностей обучающихся;</a:t>
            </a:r>
          </a:p>
          <a:p>
            <a:endParaRPr lang="ru-RU" sz="1600" dirty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ru-RU" sz="1600" b="1" dirty="0">
                <a:solidFill>
                  <a:schemeClr val="accent4">
                    <a:lumMod val="50000"/>
                  </a:schemeClr>
                </a:solidFill>
              </a:rPr>
              <a:t>обладать</a:t>
            </a:r>
            <a:r>
              <a:rPr lang="ru-RU" sz="1600" dirty="0">
                <a:solidFill>
                  <a:schemeClr val="accent4">
                    <a:lumMod val="50000"/>
                  </a:schemeClr>
                </a:solidFill>
              </a:rPr>
              <a:t> эффективными методами и приёмами, специальными упражнениями, используемыми в различных  технологиях по формированию навыков смыслового чтения для улучшения образовательных результатов учеников.</a:t>
            </a:r>
          </a:p>
        </p:txBody>
      </p:sp>
    </p:spTree>
    <p:extLst>
      <p:ext uri="{BB962C8B-B14F-4D97-AF65-F5344CB8AC3E}">
        <p14:creationId xmlns:p14="http://schemas.microsoft.com/office/powerpoint/2010/main" val="2527800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0426" y="2310039"/>
            <a:ext cx="3049244" cy="22869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Овал 5"/>
          <p:cNvSpPr/>
          <p:nvPr/>
        </p:nvSpPr>
        <p:spPr>
          <a:xfrm>
            <a:off x="395536" y="1599806"/>
            <a:ext cx="2322862" cy="114346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6742176" y="4653136"/>
            <a:ext cx="2029184" cy="1083209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accent4">
                    <a:lumMod val="50000"/>
                  </a:schemeClr>
                </a:solidFill>
              </a:rPr>
              <a:t>Тренинги, мастер-классы</a:t>
            </a:r>
          </a:p>
        </p:txBody>
      </p:sp>
      <p:sp>
        <p:nvSpPr>
          <p:cNvPr id="8" name="Овал 7"/>
          <p:cNvSpPr/>
          <p:nvPr/>
        </p:nvSpPr>
        <p:spPr>
          <a:xfrm>
            <a:off x="6764520" y="1906944"/>
            <a:ext cx="2088232" cy="1136168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500322" y="4742696"/>
            <a:ext cx="2405272" cy="1120111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58391" y="1892826"/>
            <a:ext cx="159715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solidFill>
                  <a:schemeClr val="accent4">
                    <a:lumMod val="50000"/>
                  </a:schemeClr>
                </a:solidFill>
              </a:rPr>
              <a:t>Систематические встречи членов ПОС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020206" y="4992753"/>
            <a:ext cx="136550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solidFill>
                  <a:schemeClr val="accent4">
                    <a:lumMod val="50000"/>
                  </a:schemeClr>
                </a:solidFill>
              </a:rPr>
              <a:t>ППК, семинары, вебинары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058384" y="2344724"/>
            <a:ext cx="17129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solidFill>
                  <a:schemeClr val="accent4">
                    <a:lumMod val="50000"/>
                  </a:schemeClr>
                </a:solidFill>
              </a:rPr>
              <a:t>Прогулки на уроки</a:t>
            </a:r>
          </a:p>
        </p:txBody>
      </p:sp>
      <p:sp>
        <p:nvSpPr>
          <p:cNvPr id="13" name="Выгнутая вверх стрелка 12"/>
          <p:cNvSpPr/>
          <p:nvPr/>
        </p:nvSpPr>
        <p:spPr>
          <a:xfrm rot="1327318">
            <a:off x="2710074" y="1926918"/>
            <a:ext cx="1347073" cy="442476"/>
          </a:xfrm>
          <a:prstGeom prst="curvedDownArrow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5" name="Выгнутая влево стрелка 14"/>
          <p:cNvSpPr/>
          <p:nvPr/>
        </p:nvSpPr>
        <p:spPr>
          <a:xfrm rot="15403922">
            <a:off x="3560039" y="4239845"/>
            <a:ext cx="416813" cy="1453536"/>
          </a:xfrm>
          <a:prstGeom prst="curvedRightArrow">
            <a:avLst>
              <a:gd name="adj1" fmla="val 25000"/>
              <a:gd name="adj2" fmla="val 50000"/>
              <a:gd name="adj3" fmla="val 35773"/>
            </a:avLst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7" name="Заголовок 1"/>
          <p:cNvSpPr>
            <a:spLocks noGrp="1"/>
          </p:cNvSpPr>
          <p:nvPr>
            <p:ph type="title"/>
          </p:nvPr>
        </p:nvSpPr>
        <p:spPr>
          <a:xfrm>
            <a:off x="677312" y="476672"/>
            <a:ext cx="7183710" cy="687610"/>
          </a:xfrm>
        </p:spPr>
        <p:txBody>
          <a:bodyPr>
            <a:noAutofit/>
          </a:bodyPr>
          <a:lstStyle/>
          <a:p>
            <a:r>
              <a:rPr lang="ru-RU" sz="3600" dirty="0" smtClean="0"/>
              <a:t>Направления деятельности</a:t>
            </a:r>
            <a:endParaRPr lang="ru-RU" sz="3600" dirty="0"/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5436096" y="1839854"/>
            <a:ext cx="1472016" cy="5786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8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626125">
            <a:off x="5604712" y="4462556"/>
            <a:ext cx="1298575" cy="73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02638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-9768"/>
            <a:ext cx="6163320" cy="1858218"/>
          </a:xfrm>
        </p:spPr>
        <p:txBody>
          <a:bodyPr>
            <a:noAutofit/>
          </a:bodyPr>
          <a:lstStyle/>
          <a:p>
            <a:r>
              <a:rPr lang="ru-RU" sz="3600" dirty="0" smtClean="0"/>
              <a:t>Алгоритм работы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556792"/>
            <a:ext cx="8229600" cy="3921299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Шаг 1. Самодиагностика педагогов на готовность к участию в инновационной деятельности.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Шаг 2. Выявление дефицитов и определение темы для работы ПОС.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Шаг 3. Формулировка цели и задач.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Шаг 4. Составление соглашения работы членов ПОС.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Шаг 5. Составление тематики встреч.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Шаг 6. Написание междисциплинарной </a:t>
            </a:r>
            <a:r>
              <a:rPr lang="ru-RU" b="1" dirty="0">
                <a:solidFill>
                  <a:schemeClr val="accent4">
                    <a:lumMod val="50000"/>
                  </a:schemeClr>
                </a:solidFill>
              </a:rPr>
              <a:t>программы «Стратегия смыслового чтения и работа с текстом»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Шаг 6. Реализация программы.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Шаг 7. Рефлексия и самоанализ.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Шаг 8. </a:t>
            </a:r>
            <a:r>
              <a:rPr lang="ru-RU" b="1" dirty="0">
                <a:solidFill>
                  <a:schemeClr val="accent4">
                    <a:lumMod val="50000"/>
                  </a:schemeClr>
                </a:solidFill>
              </a:rPr>
              <a:t>Диссеминация педагогического </a:t>
            </a: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опыта. </a:t>
            </a:r>
          </a:p>
        </p:txBody>
      </p:sp>
    </p:spTree>
    <p:extLst>
      <p:ext uri="{BB962C8B-B14F-4D97-AF65-F5344CB8AC3E}">
        <p14:creationId xmlns:p14="http://schemas.microsoft.com/office/powerpoint/2010/main" val="4018299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-99392"/>
            <a:ext cx="7886700" cy="1325563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Ресурсы и инструменты</a:t>
            </a:r>
            <a:endParaRPr lang="ru-RU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172879" y="964577"/>
            <a:ext cx="2962656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i="1" dirty="0">
                <a:solidFill>
                  <a:schemeClr val="accent4">
                    <a:lumMod val="50000"/>
                  </a:schemeClr>
                </a:solidFill>
              </a:rPr>
              <a:t>Методический </a:t>
            </a:r>
            <a:r>
              <a:rPr lang="ru-RU" sz="1400" b="1" i="1" dirty="0" smtClean="0">
                <a:solidFill>
                  <a:schemeClr val="accent4">
                    <a:lumMod val="50000"/>
                  </a:schemeClr>
                </a:solidFill>
              </a:rPr>
              <a:t>инструментарий</a:t>
            </a:r>
          </a:p>
          <a:p>
            <a:pPr algn="just"/>
            <a:endParaRPr lang="ru-RU" sz="1400" dirty="0">
              <a:solidFill>
                <a:schemeClr val="accent4">
                  <a:lumMod val="50000"/>
                </a:schemeClr>
              </a:solidFill>
            </a:endParaRPr>
          </a:p>
          <a:p>
            <a:pPr marL="171450" indent="-171450" algn="just">
              <a:buFont typeface="Wingdings" panose="05000000000000000000" pitchFamily="2" charset="2"/>
              <a:buChar char="ü"/>
            </a:pPr>
            <a:r>
              <a:rPr lang="ru-RU" sz="1400" dirty="0" smtClean="0">
                <a:solidFill>
                  <a:schemeClr val="accent4">
                    <a:lumMod val="50000"/>
                  </a:schemeClr>
                </a:solidFill>
              </a:rPr>
              <a:t>современные </a:t>
            </a:r>
            <a:r>
              <a:rPr lang="ru-RU" sz="1400" dirty="0">
                <a:solidFill>
                  <a:schemeClr val="accent4">
                    <a:lumMod val="50000"/>
                  </a:schemeClr>
                </a:solidFill>
              </a:rPr>
              <a:t>образовательные технологии, отвечающие системно-деятельностному подходу, с позиций умений смыслового чтения и возрастных особенностей обучающихся: развитие критического мышления через чтение и письмо, эвристическое обучение, проектное </a:t>
            </a:r>
            <a:r>
              <a:rPr lang="ru-RU" sz="1400" dirty="0" smtClean="0">
                <a:solidFill>
                  <a:schemeClr val="accent4">
                    <a:lumMod val="50000"/>
                  </a:schemeClr>
                </a:solidFill>
              </a:rPr>
              <a:t>обучение</a:t>
            </a:r>
            <a:endParaRPr lang="ru-RU" sz="1400" dirty="0">
              <a:solidFill>
                <a:schemeClr val="accent4">
                  <a:lumMod val="50000"/>
                </a:schemeClr>
              </a:solidFill>
            </a:endParaRPr>
          </a:p>
          <a:p>
            <a:pPr marL="171450" indent="-171450" algn="just">
              <a:buFont typeface="Wingdings" panose="05000000000000000000" pitchFamily="2" charset="2"/>
              <a:buChar char="ü"/>
            </a:pPr>
            <a:r>
              <a:rPr lang="ru-RU" sz="1400" dirty="0" smtClean="0">
                <a:solidFill>
                  <a:schemeClr val="accent4">
                    <a:lumMod val="50000"/>
                  </a:schemeClr>
                </a:solidFill>
              </a:rPr>
              <a:t>стратегии </a:t>
            </a:r>
            <a:r>
              <a:rPr lang="ru-RU" sz="1400" dirty="0">
                <a:solidFill>
                  <a:schemeClr val="accent4">
                    <a:lumMod val="50000"/>
                  </a:schemeClr>
                </a:solidFill>
              </a:rPr>
              <a:t>смыслового </a:t>
            </a:r>
            <a:r>
              <a:rPr lang="ru-RU" sz="1400" dirty="0" smtClean="0">
                <a:solidFill>
                  <a:schemeClr val="accent4">
                    <a:lumMod val="50000"/>
                  </a:schemeClr>
                </a:solidFill>
              </a:rPr>
              <a:t>чтения</a:t>
            </a:r>
            <a:endParaRPr lang="ru-RU" sz="1400" dirty="0">
              <a:solidFill>
                <a:schemeClr val="accent4">
                  <a:lumMod val="50000"/>
                </a:schemeClr>
              </a:solidFill>
            </a:endParaRPr>
          </a:p>
          <a:p>
            <a:pPr marL="171450" indent="-171450" algn="just">
              <a:buFont typeface="Wingdings" panose="05000000000000000000" pitchFamily="2" charset="2"/>
              <a:buChar char="ü"/>
            </a:pPr>
            <a:r>
              <a:rPr lang="ru-RU" sz="1400" dirty="0" smtClean="0">
                <a:solidFill>
                  <a:schemeClr val="accent4">
                    <a:lumMod val="50000"/>
                  </a:schemeClr>
                </a:solidFill>
              </a:rPr>
              <a:t>технология </a:t>
            </a:r>
            <a:r>
              <a:rPr lang="ru-RU" sz="1400" dirty="0">
                <a:solidFill>
                  <a:schemeClr val="accent4">
                    <a:lumMod val="50000"/>
                  </a:schemeClr>
                </a:solidFill>
              </a:rPr>
              <a:t>исследования урока - </a:t>
            </a:r>
            <a:r>
              <a:rPr lang="ru-RU" sz="1400" dirty="0" err="1">
                <a:solidFill>
                  <a:schemeClr val="accent4">
                    <a:lumMod val="50000"/>
                  </a:schemeClr>
                </a:solidFill>
              </a:rPr>
              <a:t>Lesson</a:t>
            </a:r>
            <a:r>
              <a:rPr lang="ru-RU" sz="1400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1400" dirty="0" err="1" smtClean="0">
                <a:solidFill>
                  <a:schemeClr val="accent4">
                    <a:lumMod val="50000"/>
                  </a:schemeClr>
                </a:solidFill>
              </a:rPr>
              <a:t>Study</a:t>
            </a:r>
            <a:endParaRPr lang="ru-RU" sz="1400" dirty="0">
              <a:solidFill>
                <a:schemeClr val="accent4">
                  <a:lumMod val="50000"/>
                </a:schemeClr>
              </a:solidFill>
            </a:endParaRPr>
          </a:p>
          <a:p>
            <a:pPr marL="171450" indent="-171450" algn="just">
              <a:buFont typeface="Wingdings" panose="05000000000000000000" pitchFamily="2" charset="2"/>
              <a:buChar char="ü"/>
            </a:pPr>
            <a:r>
              <a:rPr lang="ru-RU" sz="1400" dirty="0" smtClean="0">
                <a:solidFill>
                  <a:schemeClr val="accent4">
                    <a:lumMod val="50000"/>
                  </a:schemeClr>
                </a:solidFill>
              </a:rPr>
              <a:t>УМК </a:t>
            </a:r>
            <a:r>
              <a:rPr lang="ru-RU" sz="1400" dirty="0">
                <a:solidFill>
                  <a:schemeClr val="accent4">
                    <a:lumMod val="50000"/>
                  </a:schemeClr>
                </a:solidFill>
              </a:rPr>
              <a:t>«Социально-эмоциональное развитие детей» для дошкольников и младших школьников</a:t>
            </a:r>
          </a:p>
          <a:p>
            <a:pPr marL="171450" indent="-171450" algn="just">
              <a:buFont typeface="Wingdings" panose="05000000000000000000" pitchFamily="2" charset="2"/>
              <a:buChar char="ü"/>
            </a:pPr>
            <a:r>
              <a:rPr lang="ru-RU" sz="1400" dirty="0" smtClean="0">
                <a:solidFill>
                  <a:schemeClr val="accent4">
                    <a:lumMod val="50000"/>
                  </a:schemeClr>
                </a:solidFill>
              </a:rPr>
              <a:t>УМК </a:t>
            </a:r>
            <a:r>
              <a:rPr lang="ru-RU" sz="1400" dirty="0">
                <a:solidFill>
                  <a:schemeClr val="accent4">
                    <a:lumMod val="50000"/>
                  </a:schemeClr>
                </a:solidFill>
              </a:rPr>
              <a:t>«Развитие личностного потенциала подростков»</a:t>
            </a:r>
          </a:p>
          <a:p>
            <a:pPr marL="171450" indent="-171450" algn="just">
              <a:buFont typeface="Wingdings" panose="05000000000000000000" pitchFamily="2" charset="2"/>
              <a:buChar char="ü"/>
            </a:pPr>
            <a:r>
              <a:rPr lang="ru-RU" sz="1400" dirty="0" smtClean="0">
                <a:solidFill>
                  <a:schemeClr val="accent4">
                    <a:lumMod val="50000"/>
                  </a:schemeClr>
                </a:solidFill>
              </a:rPr>
              <a:t>методический </a:t>
            </a:r>
            <a:r>
              <a:rPr lang="ru-RU" sz="1400" dirty="0">
                <a:solidFill>
                  <a:schemeClr val="accent4">
                    <a:lumMod val="50000"/>
                  </a:schemeClr>
                </a:solidFill>
              </a:rPr>
              <a:t>комплекс по развитию универсальных компетентностей 4К у                     школьников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635896" y="1628800"/>
            <a:ext cx="199339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i="1" dirty="0">
                <a:solidFill>
                  <a:schemeClr val="accent4">
                    <a:lumMod val="50000"/>
                  </a:schemeClr>
                </a:solidFill>
              </a:rPr>
              <a:t>Диагностический </a:t>
            </a:r>
            <a:r>
              <a:rPr lang="ru-RU" sz="1400" b="1" i="1" dirty="0" smtClean="0">
                <a:solidFill>
                  <a:schemeClr val="accent4">
                    <a:lumMod val="50000"/>
                  </a:schemeClr>
                </a:solidFill>
              </a:rPr>
              <a:t>инструментарий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ru-RU" sz="1400" dirty="0" smtClean="0">
                <a:solidFill>
                  <a:schemeClr val="accent4">
                    <a:lumMod val="50000"/>
                  </a:schemeClr>
                </a:solidFill>
              </a:rPr>
              <a:t>анкеты</a:t>
            </a:r>
            <a:r>
              <a:rPr lang="ru-RU" sz="1400" dirty="0">
                <a:solidFill>
                  <a:schemeClr val="accent4">
                    <a:lumMod val="50000"/>
                  </a:schemeClr>
                </a:solidFill>
              </a:rPr>
              <a:t>, </a:t>
            </a:r>
            <a:r>
              <a:rPr lang="ru-RU" sz="1400" dirty="0" smtClean="0">
                <a:solidFill>
                  <a:schemeClr val="accent4">
                    <a:lumMod val="50000"/>
                  </a:schemeClr>
                </a:solidFill>
              </a:rPr>
              <a:t>тесты</a:t>
            </a:r>
            <a:endParaRPr lang="ru-RU" sz="1400" dirty="0">
              <a:solidFill>
                <a:schemeClr val="accent4">
                  <a:lumMod val="50000"/>
                </a:schemeClr>
              </a:solidFill>
            </a:endParaRP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ru-RU" sz="1400" dirty="0" smtClean="0">
                <a:solidFill>
                  <a:schemeClr val="accent4">
                    <a:lumMod val="50000"/>
                  </a:schemeClr>
                </a:solidFill>
              </a:rPr>
              <a:t>контрольные </a:t>
            </a:r>
            <a:r>
              <a:rPr lang="ru-RU" sz="1400" dirty="0">
                <a:solidFill>
                  <a:schemeClr val="accent4">
                    <a:lumMod val="50000"/>
                  </a:schemeClr>
                </a:solidFill>
              </a:rPr>
              <a:t>работы, дидактические </a:t>
            </a:r>
            <a:r>
              <a:rPr lang="ru-RU" sz="1400" dirty="0" smtClean="0">
                <a:solidFill>
                  <a:schemeClr val="accent4">
                    <a:lumMod val="50000"/>
                  </a:schemeClr>
                </a:solidFill>
              </a:rPr>
              <a:t>работы</a:t>
            </a:r>
            <a:endParaRPr lang="ru-RU" sz="1400" dirty="0">
              <a:solidFill>
                <a:schemeClr val="accent4">
                  <a:lumMod val="50000"/>
                </a:schemeClr>
              </a:solidFill>
            </a:endParaRP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ru-RU" sz="1400" dirty="0">
                <a:solidFill>
                  <a:schemeClr val="accent4">
                    <a:lumMod val="50000"/>
                  </a:schemeClr>
                </a:solidFill>
              </a:rPr>
              <a:t>д</a:t>
            </a:r>
            <a:r>
              <a:rPr lang="ru-RU" sz="1400" dirty="0" smtClean="0">
                <a:solidFill>
                  <a:schemeClr val="accent4">
                    <a:lumMod val="50000"/>
                  </a:schemeClr>
                </a:solidFill>
              </a:rPr>
              <a:t>иагностические работы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ru-RU" sz="1400" dirty="0" smtClean="0">
                <a:solidFill>
                  <a:schemeClr val="accent4">
                    <a:lumMod val="50000"/>
                  </a:schemeClr>
                </a:solidFill>
              </a:rPr>
              <a:t>другие </a:t>
            </a:r>
            <a:r>
              <a:rPr lang="ru-RU" sz="1400" dirty="0">
                <a:solidFill>
                  <a:schemeClr val="accent4">
                    <a:lumMod val="50000"/>
                  </a:schemeClr>
                </a:solidFill>
              </a:rPr>
              <a:t>материалы с помощью чего будет осуществляться мониторинг и контроль над результатами осуществления инновационной деятельности ПОС на разных </a:t>
            </a:r>
            <a:r>
              <a:rPr lang="ru-RU" sz="1400" dirty="0" smtClean="0">
                <a:solidFill>
                  <a:schemeClr val="accent4">
                    <a:lumMod val="50000"/>
                  </a:schemeClr>
                </a:solidFill>
              </a:rPr>
              <a:t>этапах</a:t>
            </a:r>
            <a:endParaRPr lang="ru-RU" sz="14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228184" y="964578"/>
            <a:ext cx="2596896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i="1" dirty="0" smtClean="0">
                <a:solidFill>
                  <a:schemeClr val="accent4">
                    <a:lumMod val="50000"/>
                  </a:schemeClr>
                </a:solidFill>
              </a:rPr>
              <a:t>Ресурсы</a:t>
            </a:r>
          </a:p>
          <a:p>
            <a:pPr algn="ctr"/>
            <a:endParaRPr lang="ru-RU" sz="1400" i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171450" indent="-171450" algn="just">
              <a:buFont typeface="Wingdings" panose="05000000000000000000" pitchFamily="2" charset="2"/>
              <a:buChar char="ü"/>
            </a:pPr>
            <a:r>
              <a:rPr lang="ru-RU" sz="1400" dirty="0" smtClean="0">
                <a:solidFill>
                  <a:schemeClr val="accent4">
                    <a:lumMod val="50000"/>
                  </a:schemeClr>
                </a:solidFill>
              </a:rPr>
              <a:t>Программа </a:t>
            </a:r>
            <a:r>
              <a:rPr lang="ru-RU" sz="1400" dirty="0">
                <a:solidFill>
                  <a:schemeClr val="accent4">
                    <a:lumMod val="50000"/>
                  </a:schemeClr>
                </a:solidFill>
              </a:rPr>
              <a:t>по развитию личностного потенциала Благотворительного фонда Сбербанка «Вклад в будущее».</a:t>
            </a:r>
          </a:p>
          <a:p>
            <a:pPr marL="171450" indent="-171450" algn="just">
              <a:buFont typeface="Wingdings" panose="05000000000000000000" pitchFamily="2" charset="2"/>
              <a:buChar char="ü"/>
            </a:pPr>
            <a:r>
              <a:rPr lang="ru-RU" sz="1400" dirty="0" smtClean="0">
                <a:solidFill>
                  <a:schemeClr val="accent4">
                    <a:lumMod val="50000"/>
                  </a:schemeClr>
                </a:solidFill>
              </a:rPr>
              <a:t>Виртуальная </a:t>
            </a:r>
            <a:r>
              <a:rPr lang="ru-RU" sz="1400" dirty="0">
                <a:solidFill>
                  <a:schemeClr val="accent4">
                    <a:lumMod val="50000"/>
                  </a:schemeClr>
                </a:solidFill>
              </a:rPr>
              <a:t>школа Благотворительного фонда Сбербанка «Вклад в будущее»</a:t>
            </a:r>
          </a:p>
          <a:p>
            <a:pPr marL="171450" indent="-171450" algn="just">
              <a:buFont typeface="Wingdings" panose="05000000000000000000" pitchFamily="2" charset="2"/>
              <a:buChar char="ü"/>
            </a:pPr>
            <a:r>
              <a:rPr lang="ru-RU" sz="1400" dirty="0" smtClean="0">
                <a:solidFill>
                  <a:schemeClr val="accent4">
                    <a:lumMod val="50000"/>
                  </a:schemeClr>
                </a:solidFill>
              </a:rPr>
              <a:t>Инновационный </a:t>
            </a:r>
            <a:r>
              <a:rPr lang="ru-RU" sz="1400" dirty="0">
                <a:solidFill>
                  <a:schemeClr val="accent4">
                    <a:lumMod val="50000"/>
                  </a:schemeClr>
                </a:solidFill>
              </a:rPr>
              <a:t>проект МОУ по созданию ЛРОС «Школа имени Евгения Родионова» «Расширяя горизонты»</a:t>
            </a:r>
          </a:p>
          <a:p>
            <a:pPr marL="171450" indent="-171450" algn="just">
              <a:buFont typeface="Wingdings" panose="05000000000000000000" pitchFamily="2" charset="2"/>
              <a:buChar char="ü"/>
            </a:pPr>
            <a:r>
              <a:rPr lang="ru-RU" sz="1400" dirty="0" smtClean="0">
                <a:solidFill>
                  <a:schemeClr val="accent4">
                    <a:lumMod val="50000"/>
                  </a:schemeClr>
                </a:solidFill>
              </a:rPr>
              <a:t>Профессиональные </a:t>
            </a:r>
            <a:r>
              <a:rPr lang="ru-RU" sz="1400" dirty="0">
                <a:solidFill>
                  <a:schemeClr val="accent4">
                    <a:lumMod val="50000"/>
                  </a:schemeClr>
                </a:solidFill>
              </a:rPr>
              <a:t>сообщества учителей</a:t>
            </a:r>
          </a:p>
          <a:p>
            <a:pPr marL="171450" indent="-171450" algn="just">
              <a:buFont typeface="Wingdings" panose="05000000000000000000" pitchFamily="2" charset="2"/>
              <a:buChar char="ü"/>
            </a:pPr>
            <a:r>
              <a:rPr lang="ru-RU" sz="1400" dirty="0" smtClean="0">
                <a:solidFill>
                  <a:schemeClr val="accent4">
                    <a:lumMod val="50000"/>
                  </a:schemeClr>
                </a:solidFill>
              </a:rPr>
              <a:t>Школы-соратники</a:t>
            </a:r>
            <a:r>
              <a:rPr lang="ru-RU" sz="1400" dirty="0">
                <a:solidFill>
                  <a:schemeClr val="accent4">
                    <a:lumMod val="50000"/>
                  </a:schemeClr>
                </a:solidFill>
              </a:rPr>
              <a:t>, работающие по этой теме</a:t>
            </a:r>
          </a:p>
          <a:p>
            <a:pPr marL="171450" indent="-171450" algn="just">
              <a:buFont typeface="Wingdings" panose="05000000000000000000" pitchFamily="2" charset="2"/>
              <a:buChar char="ü"/>
            </a:pPr>
            <a:r>
              <a:rPr lang="ru-RU" sz="1400" dirty="0" smtClean="0">
                <a:solidFill>
                  <a:schemeClr val="accent4">
                    <a:lumMod val="50000"/>
                  </a:schemeClr>
                </a:solidFill>
              </a:rPr>
              <a:t>МТБ </a:t>
            </a:r>
            <a:r>
              <a:rPr lang="ru-RU" sz="1400" dirty="0">
                <a:solidFill>
                  <a:schemeClr val="accent4">
                    <a:lumMod val="50000"/>
                  </a:schemeClr>
                </a:solidFill>
              </a:rPr>
              <a:t>школы</a:t>
            </a:r>
          </a:p>
          <a:p>
            <a:pPr marL="171450" indent="-171450" algn="just">
              <a:buFont typeface="Wingdings" panose="05000000000000000000" pitchFamily="2" charset="2"/>
              <a:buChar char="ü"/>
            </a:pPr>
            <a:r>
              <a:rPr lang="ru-RU" sz="1400" dirty="0">
                <a:solidFill>
                  <a:schemeClr val="accent4">
                    <a:lumMod val="50000"/>
                  </a:schemeClr>
                </a:solidFill>
              </a:rPr>
              <a:t>М</a:t>
            </a:r>
            <a:r>
              <a:rPr lang="ru-RU" sz="1400" dirty="0" smtClean="0">
                <a:solidFill>
                  <a:schemeClr val="accent4">
                    <a:lumMod val="50000"/>
                  </a:schemeClr>
                </a:solidFill>
              </a:rPr>
              <a:t>одульное </a:t>
            </a:r>
            <a:r>
              <a:rPr lang="ru-RU" sz="1400" dirty="0">
                <a:solidFill>
                  <a:schemeClr val="accent4">
                    <a:lumMod val="50000"/>
                  </a:schemeClr>
                </a:solidFill>
              </a:rPr>
              <a:t>трансформируемое пространственное решение «КУБРИК» для создания ЛРОС</a:t>
            </a:r>
          </a:p>
        </p:txBody>
      </p:sp>
    </p:spTree>
    <p:extLst>
      <p:ext uri="{BB962C8B-B14F-4D97-AF65-F5344CB8AC3E}">
        <p14:creationId xmlns:p14="http://schemas.microsoft.com/office/powerpoint/2010/main" val="2540537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презентации Вклад в будущее">
  <a:themeElements>
    <a:clrScheme name="Вклад">
      <a:dk1>
        <a:srgbClr val="000000"/>
      </a:dk1>
      <a:lt1>
        <a:srgbClr val="FFFFFF"/>
      </a:lt1>
      <a:dk2>
        <a:srgbClr val="414241"/>
      </a:dk2>
      <a:lt2>
        <a:srgbClr val="B3B4B3"/>
      </a:lt2>
      <a:accent1>
        <a:srgbClr val="00642D"/>
      </a:accent1>
      <a:accent2>
        <a:srgbClr val="008841"/>
      </a:accent2>
      <a:accent3>
        <a:srgbClr val="F6A429"/>
      </a:accent3>
      <a:accent4>
        <a:srgbClr val="7E388A"/>
      </a:accent4>
      <a:accent5>
        <a:srgbClr val="019E8B"/>
      </a:accent5>
      <a:accent6>
        <a:srgbClr val="00A2DA"/>
      </a:accent6>
      <a:hlink>
        <a:srgbClr val="000000"/>
      </a:hlink>
      <a:folHlink>
        <a:srgbClr val="898A89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делов2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делов1.potx" id="{98A83D09-AB11-453E-B8C9-032BBDBD8C73}" vid="{88AA9DEA-3ACF-4CF1-A04C-A9DF645B4C0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1186</TotalTime>
  <Words>1691</Words>
  <Application>Microsoft Office PowerPoint</Application>
  <PresentationFormat>Экран (4:3)</PresentationFormat>
  <Paragraphs>187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22</vt:i4>
      </vt:variant>
    </vt:vector>
  </HeadingPairs>
  <TitlesOfParts>
    <vt:vector size="24" baseType="lpstr">
      <vt:lpstr>Тема презентации Вклад в будущее</vt:lpstr>
      <vt:lpstr>делов2</vt:lpstr>
      <vt:lpstr>Один в поле не воин</vt:lpstr>
      <vt:lpstr>Цифровой методический  кейс</vt:lpstr>
      <vt:lpstr>Зарождение идеи</vt:lpstr>
      <vt:lpstr>Задачи проекта по наставничеству</vt:lpstr>
      <vt:lpstr>Горизонтальное обучение в ПОС- это системообразующий элемент</vt:lpstr>
      <vt:lpstr>ЦЕЛЕПОЛАГАНИЕ горизонтального обучения в нашем ПОС</vt:lpstr>
      <vt:lpstr>Направления деятельности</vt:lpstr>
      <vt:lpstr>Алгоритм работы</vt:lpstr>
      <vt:lpstr>Ресурсы и инструменты</vt:lpstr>
      <vt:lpstr>ИЗМЕНЕНИЯ В КОММУНИКАЦИИ </vt:lpstr>
      <vt:lpstr>Пакет  нормативных документов </vt:lpstr>
      <vt:lpstr>Пакет  учебно- методической документации</vt:lpstr>
      <vt:lpstr>Оценочные  процедуры и средства</vt:lpstr>
      <vt:lpstr>Методические  материалы и разработки занятий </vt:lpstr>
      <vt:lpstr>Результаты горизонтального обучения </vt:lpstr>
      <vt:lpstr>Реализация социально-педагогических технологий приобщения школьников к чтению через участие в творческих междисциплинарных проектах, конкурсах, конференциях, учебной и внеурочной деятельности</vt:lpstr>
      <vt:lpstr>Включение в план воспитательной работы школы мероприятий, направленных на популяризацию чтения, поддержку и развитие  чтения </vt:lpstr>
      <vt:lpstr>Обустройство комфортных и дружелюбных пространств для совместных учебных активностей детей на основе модульного трансформируемого решения «Кубрик».  </vt:lpstr>
      <vt:lpstr>Оптимизация деятельности школьной библиотеки и внеклассной работы классных руководителей по пропаганде чтения и повышению мотивации к досуговому чтению. </vt:lpstr>
      <vt:lpstr>Организация работы с родителями учащихся по оказанию помощи детям при работе с письменными источниками разных видов (учебной, научной, художественной, справочной литературой, в особенности словарями и энциклопедиями). </vt:lpstr>
      <vt:lpstr>Диссеминация педагогического опыта в деле развития и сохранения культуры чтения </vt:lpstr>
      <vt:lpstr>Точки роста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Метапредметный кейс</dc:title>
  <dc:creator>home</dc:creator>
  <cp:lastModifiedBy>home</cp:lastModifiedBy>
  <cp:revision>66</cp:revision>
  <dcterms:created xsi:type="dcterms:W3CDTF">2021-11-30T14:15:40Z</dcterms:created>
  <dcterms:modified xsi:type="dcterms:W3CDTF">2021-12-07T06:14:57Z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840447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S9.1.2</vt:lpwstr>
  </property>
</Properties>
</file>