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8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4" autoAdjust="0"/>
  </p:normalViewPr>
  <p:slideViewPr>
    <p:cSldViewPr>
      <p:cViewPr varScale="1">
        <p:scale>
          <a:sx n="43" d="100"/>
          <a:sy n="43" d="100"/>
        </p:scale>
        <p:origin x="-113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946A8-991A-4CDB-B0BF-1B3650F9DDE6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5132D-BC82-4B94-8E9A-079EE983E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32D-BC82-4B94-8E9A-079EE983E59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5132D-BC82-4B94-8E9A-079EE983E59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4DE7A6C-4757-41DD-B313-EFAE7E0878EF}" type="datetimeFigureOut">
              <a:rPr lang="ru-RU" smtClean="0"/>
              <a:pPr/>
              <a:t>19.04.2023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E8DA1A-5941-4B08-A1A9-DFE44ADE4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ap/nauchno-tekhnicheskoe-tvorchestvo/zagryaznenie-snega" TargetMode="External"/><Relationship Id="rId2" Type="http://schemas.openxmlformats.org/officeDocument/2006/relationships/hyperlink" Target="http://infourok.ru/go.html?href=http://www.ecology-portal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xreferat.ru/112/119-1-sneg-indikator-chistoty-vozduh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2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«Школа имени Евгения Родионова»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8648736" cy="53578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200" dirty="0" smtClean="0">
                <a:solidFill>
                  <a:schemeClr val="bg1"/>
                </a:solidFill>
              </a:rPr>
              <a:t>Исследовательская работа </a:t>
            </a:r>
          </a:p>
          <a:p>
            <a:pPr algn="ctr"/>
            <a:r>
              <a:rPr lang="ru-RU" sz="29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ru-RU" sz="3400" b="1" dirty="0" smtClean="0">
                <a:solidFill>
                  <a:schemeClr val="bg1"/>
                </a:solidFill>
              </a:rPr>
              <a:t>Анализ загрязненности проб снега</a:t>
            </a:r>
            <a:endParaRPr lang="ru-RU" sz="3400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r"/>
            <a:r>
              <a:rPr lang="ru-RU" sz="2200" dirty="0" smtClean="0"/>
              <a:t>Автор: Шаров Никита, ученик 9«Б» класса</a:t>
            </a:r>
          </a:p>
          <a:p>
            <a:pPr algn="r"/>
            <a:r>
              <a:rPr lang="ru-RU" sz="2200" dirty="0" smtClean="0"/>
              <a:t>Руководитель: </a:t>
            </a:r>
            <a:r>
              <a:rPr lang="ru-RU" sz="2200" dirty="0" err="1" smtClean="0"/>
              <a:t>Таланова</a:t>
            </a:r>
            <a:r>
              <a:rPr lang="ru-RU" sz="2200" dirty="0" smtClean="0"/>
              <a:t> Ирина Борисовна,</a:t>
            </a:r>
          </a:p>
          <a:p>
            <a:pPr algn="r"/>
            <a:r>
              <a:rPr lang="ru-RU" sz="2200" dirty="0" smtClean="0"/>
              <a:t>учитель химии и биологии</a:t>
            </a:r>
          </a:p>
          <a:p>
            <a:pPr algn="r"/>
            <a:r>
              <a:rPr lang="ru-RU" sz="2200" dirty="0" smtClean="0"/>
              <a:t> </a:t>
            </a:r>
          </a:p>
          <a:p>
            <a:r>
              <a:rPr lang="ru-RU" sz="29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sz="2200" dirty="0" err="1" smtClean="0"/>
              <a:t>Судино</a:t>
            </a:r>
            <a:r>
              <a:rPr lang="ru-RU" sz="2200" dirty="0" smtClean="0"/>
              <a:t>, 2023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400" b="1" dirty="0" smtClean="0"/>
              <a:t>Список использованных источников информации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lvl="0" indent="-457200">
              <a:buFont typeface="+mj-lt"/>
              <a:buAutoNum type="arabicPeriod"/>
            </a:pPr>
            <a:r>
              <a:rPr lang="ru-RU" sz="2000" dirty="0" smtClean="0"/>
              <a:t>Большая иллюстрированная энциклопедия школьника. Москва, 2008г.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000" dirty="0" err="1" smtClean="0"/>
              <a:t>Новаковский</a:t>
            </a:r>
            <a:r>
              <a:rPr lang="ru-RU" sz="2000" dirty="0" smtClean="0"/>
              <a:t>, Б.А. и др. Оценка загрязнения снежного покрова. Экология </a:t>
            </a:r>
            <a:r>
              <a:rPr lang="ru-RU" sz="2000" dirty="0" err="1" smtClean="0"/>
              <a:t>ипромышленность</a:t>
            </a:r>
            <a:r>
              <a:rPr lang="ru-RU" sz="2000" dirty="0" smtClean="0"/>
              <a:t> России, 1999. №12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000" dirty="0" smtClean="0"/>
              <a:t>Чернова Н.М., Былова А.М. Экология. Учебное пособие для педагогических институтов.- Москва: Просвещение, 1988 – 251с.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000" dirty="0" smtClean="0"/>
              <a:t>Чижевский А.Е. Я познаю мир. Детская энциклопедия. Экология. –Москва: Издательство АСТ, 1999 – 260с.</a:t>
            </a:r>
          </a:p>
          <a:p>
            <a:pPr marL="566928" lvl="0" indent="-457200">
              <a:buFont typeface="+mj-lt"/>
              <a:buAutoNum type="arabicPeriod"/>
            </a:pPr>
            <a:r>
              <a:rPr lang="ru-RU" sz="2000" dirty="0" smtClean="0">
                <a:hlinkClick r:id="rId2"/>
              </a:rPr>
              <a:t>http://www.ecology-portal.ru</a:t>
            </a:r>
            <a:endParaRPr lang="ru-RU" sz="2000" dirty="0" smtClean="0"/>
          </a:p>
          <a:p>
            <a:pPr marL="566928" lvl="0" indent="-457200">
              <a:buFont typeface="+mj-lt"/>
              <a:buAutoNum type="arabicPeriod"/>
            </a:pPr>
            <a:r>
              <a:rPr lang="en-US" sz="2000" dirty="0" smtClean="0">
                <a:hlinkClick r:id="rId3"/>
              </a:rPr>
              <a:t>http</a:t>
            </a:r>
            <a:r>
              <a:rPr lang="ru-RU" sz="2000" dirty="0" smtClean="0">
                <a:hlinkClick r:id="rId3"/>
              </a:rPr>
              <a:t>://</a:t>
            </a:r>
            <a:r>
              <a:rPr lang="en-US" sz="2000" dirty="0" err="1" smtClean="0">
                <a:hlinkClick r:id="rId3"/>
              </a:rPr>
              <a:t>nsportal</a:t>
            </a:r>
            <a:r>
              <a:rPr lang="ru-RU" sz="2000" dirty="0" smtClean="0">
                <a:hlinkClick r:id="rId3"/>
              </a:rPr>
              <a:t>.</a:t>
            </a:r>
            <a:r>
              <a:rPr lang="en-US" sz="2000" dirty="0" err="1" smtClean="0">
                <a:hlinkClick r:id="rId3"/>
              </a:rPr>
              <a:t>ru</a:t>
            </a:r>
            <a:r>
              <a:rPr lang="ru-RU" sz="2000" dirty="0" smtClean="0">
                <a:hlinkClick r:id="rId3"/>
              </a:rPr>
              <a:t>/</a:t>
            </a:r>
            <a:r>
              <a:rPr lang="en-US" sz="2000" dirty="0" err="1" smtClean="0">
                <a:hlinkClick r:id="rId3"/>
              </a:rPr>
              <a:t>ap</a:t>
            </a:r>
            <a:r>
              <a:rPr lang="ru-RU" sz="2000" dirty="0" smtClean="0">
                <a:hlinkClick r:id="rId3"/>
              </a:rPr>
              <a:t>/</a:t>
            </a:r>
            <a:r>
              <a:rPr lang="en-US" sz="2000" dirty="0" err="1" smtClean="0">
                <a:hlinkClick r:id="rId3"/>
              </a:rPr>
              <a:t>nauchno</a:t>
            </a:r>
            <a:r>
              <a:rPr lang="ru-RU" sz="2000" dirty="0" smtClean="0">
                <a:hlinkClick r:id="rId3"/>
              </a:rPr>
              <a:t>-</a:t>
            </a:r>
            <a:r>
              <a:rPr lang="en-US" sz="2000" dirty="0" err="1" smtClean="0">
                <a:hlinkClick r:id="rId3"/>
              </a:rPr>
              <a:t>tekhnicheskoe</a:t>
            </a:r>
            <a:r>
              <a:rPr lang="ru-RU" sz="2000" dirty="0" smtClean="0">
                <a:hlinkClick r:id="rId3"/>
              </a:rPr>
              <a:t>-</a:t>
            </a:r>
            <a:r>
              <a:rPr lang="en-US" sz="2000" dirty="0" err="1" smtClean="0">
                <a:hlinkClick r:id="rId3"/>
              </a:rPr>
              <a:t>tvorchestvo</a:t>
            </a:r>
            <a:r>
              <a:rPr lang="ru-RU" sz="2000" dirty="0" smtClean="0">
                <a:hlinkClick r:id="rId3"/>
              </a:rPr>
              <a:t>/</a:t>
            </a:r>
            <a:r>
              <a:rPr lang="en-US" sz="2000" dirty="0" err="1" smtClean="0">
                <a:hlinkClick r:id="rId3"/>
              </a:rPr>
              <a:t>zagryaznenie</a:t>
            </a:r>
            <a:r>
              <a:rPr lang="ru-RU" sz="2000" dirty="0" smtClean="0">
                <a:hlinkClick r:id="rId3"/>
              </a:rPr>
              <a:t>-</a:t>
            </a:r>
            <a:r>
              <a:rPr lang="en-US" sz="2000" dirty="0" err="1" smtClean="0">
                <a:hlinkClick r:id="rId3"/>
              </a:rPr>
              <a:t>snega</a:t>
            </a:r>
            <a:endParaRPr lang="ru-RU" sz="2000" dirty="0" smtClean="0"/>
          </a:p>
          <a:p>
            <a:pPr marL="566928" lvl="0" indent="-457200">
              <a:buFont typeface="+mj-lt"/>
              <a:buAutoNum type="arabicPeriod"/>
            </a:pPr>
            <a:r>
              <a:rPr lang="en-US" sz="2000" dirty="0" smtClean="0">
                <a:hlinkClick r:id="rId4"/>
              </a:rPr>
              <a:t>http</a:t>
            </a:r>
            <a:r>
              <a:rPr lang="ru-RU" sz="2000" dirty="0" smtClean="0">
                <a:hlinkClick r:id="rId4"/>
              </a:rPr>
              <a:t>://</a:t>
            </a:r>
            <a:r>
              <a:rPr lang="en-US" sz="2000" dirty="0" err="1" smtClean="0">
                <a:hlinkClick r:id="rId4"/>
              </a:rPr>
              <a:t>xreferat</a:t>
            </a:r>
            <a:r>
              <a:rPr lang="ru-RU" sz="2000" dirty="0" smtClean="0">
                <a:hlinkClick r:id="rId4"/>
              </a:rPr>
              <a:t>.</a:t>
            </a:r>
            <a:r>
              <a:rPr lang="en-US" sz="2000" dirty="0" err="1" smtClean="0">
                <a:hlinkClick r:id="rId4"/>
              </a:rPr>
              <a:t>ru</a:t>
            </a:r>
            <a:r>
              <a:rPr lang="ru-RU" sz="2000" dirty="0" smtClean="0">
                <a:hlinkClick r:id="rId4"/>
              </a:rPr>
              <a:t>/112/119-1-</a:t>
            </a:r>
            <a:r>
              <a:rPr lang="en-US" sz="2000" dirty="0" err="1" smtClean="0">
                <a:hlinkClick r:id="rId4"/>
              </a:rPr>
              <a:t>sneg</a:t>
            </a:r>
            <a:r>
              <a:rPr lang="ru-RU" sz="2000" dirty="0" smtClean="0">
                <a:hlinkClick r:id="rId4"/>
              </a:rPr>
              <a:t>-</a:t>
            </a:r>
            <a:r>
              <a:rPr lang="en-US" sz="2000" dirty="0" err="1" smtClean="0">
                <a:hlinkClick r:id="rId4"/>
              </a:rPr>
              <a:t>indikator</a:t>
            </a:r>
            <a:r>
              <a:rPr lang="ru-RU" sz="2000" dirty="0" smtClean="0">
                <a:hlinkClick r:id="rId4"/>
              </a:rPr>
              <a:t>-</a:t>
            </a:r>
            <a:r>
              <a:rPr lang="en-US" sz="2000" dirty="0" err="1" smtClean="0">
                <a:hlinkClick r:id="rId4"/>
              </a:rPr>
              <a:t>chistoty</a:t>
            </a:r>
            <a:r>
              <a:rPr lang="ru-RU" sz="2000" dirty="0" smtClean="0">
                <a:hlinkClick r:id="rId4"/>
              </a:rPr>
              <a:t>-</a:t>
            </a:r>
            <a:r>
              <a:rPr lang="en-US" sz="2000" dirty="0" err="1" smtClean="0">
                <a:hlinkClick r:id="rId4"/>
              </a:rPr>
              <a:t>vozduha</a:t>
            </a:r>
            <a:r>
              <a:rPr lang="ru-RU" sz="2000" dirty="0" smtClean="0">
                <a:hlinkClick r:id="rId4"/>
              </a:rPr>
              <a:t>.</a:t>
            </a:r>
            <a:r>
              <a:rPr lang="en-US" sz="2000" dirty="0" smtClean="0">
                <a:hlinkClick r:id="rId4"/>
              </a:rPr>
              <a:t>html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>Введение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На сегодняшний день тема экологических загрязнений очень важна, они бывают разных видов и несут за собой определенные последствия, которые могут сказаться как на нашей планете, так и на нас с вами.</a:t>
            </a:r>
          </a:p>
          <a:p>
            <a:pPr algn="just">
              <a:buNone/>
            </a:pPr>
            <a:r>
              <a:rPr lang="ru-RU" sz="2000" dirty="0" smtClean="0"/>
              <a:t>Снеговой покров накапливает в своем составе практически все вещества, поступающие в атмосферу. В связи с этим снег можно рассматривать как своеобразный показатель загрязнения окружающей среды. В течение зимы вредные вещества продолжают поступать в окружающую среду, так как деятельность человека продолжается круглый год. </a:t>
            </a:r>
          </a:p>
          <a:p>
            <a:pPr algn="just">
              <a:buNone/>
            </a:pPr>
            <a:r>
              <a:rPr lang="ru-RU" sz="2000" dirty="0" smtClean="0"/>
              <a:t>Я решил провести исследовательскую работу с помощью цифровой лаборатории по биологии образовательного центра «Точка роста» по определению загрязненности проб снега взятых с разных точек деревни </a:t>
            </a:r>
            <a:r>
              <a:rPr lang="ru-RU" sz="2000" dirty="0" err="1" smtClean="0"/>
              <a:t>Судино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Солнце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Цель работы</a:t>
            </a:r>
            <a:r>
              <a:rPr lang="ru-RU" sz="2000" dirty="0" smtClean="0"/>
              <a:t>: провести сравнительный анализ загрязненности проб снега.</a:t>
            </a:r>
          </a:p>
          <a:p>
            <a:pPr>
              <a:buNone/>
            </a:pPr>
            <a:r>
              <a:rPr lang="ru-RU" sz="2000" b="1" dirty="0" smtClean="0"/>
              <a:t>Задачи: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Изучить литературу по данной теме.</a:t>
            </a:r>
          </a:p>
          <a:p>
            <a:pPr lvl="0">
              <a:buNone/>
            </a:pPr>
            <a:r>
              <a:rPr lang="ru-RU" sz="2000" dirty="0" smtClean="0"/>
              <a:t>Освоить методику проведения эксперимента по загрязненности проб снега.</a:t>
            </a:r>
          </a:p>
          <a:p>
            <a:pPr lvl="0">
              <a:buNone/>
            </a:pPr>
            <a:r>
              <a:rPr lang="ru-RU" sz="2000" dirty="0" smtClean="0"/>
              <a:t>Провести сравнительный анализ загрязненности проб снега, используя датчики  цифровой лаборатории по биологии </a:t>
            </a:r>
            <a:r>
              <a:rPr lang="ru-RU" sz="2000" dirty="0" err="1" smtClean="0"/>
              <a:t>Releon</a:t>
            </a:r>
            <a:r>
              <a:rPr lang="ru-RU" sz="2000" dirty="0" smtClean="0"/>
              <a:t> </a:t>
            </a:r>
            <a:r>
              <a:rPr lang="ru-RU" sz="2000" dirty="0" err="1" smtClean="0"/>
              <a:t>Lit</a:t>
            </a:r>
            <a:r>
              <a:rPr lang="en-US" sz="2000" dirty="0" smtClean="0"/>
              <a:t>e</a:t>
            </a:r>
            <a:r>
              <a:rPr lang="ru-RU" sz="2000" dirty="0" smtClean="0"/>
              <a:t> образовательного </a:t>
            </a:r>
            <a:r>
              <a:rPr lang="ru-RU" sz="2000" dirty="0" smtClean="0"/>
              <a:t>центра «Точка роста».</a:t>
            </a:r>
          </a:p>
          <a:p>
            <a:pPr lvl="0">
              <a:buNone/>
            </a:pPr>
            <a:r>
              <a:rPr lang="ru-RU" sz="2000" dirty="0" smtClean="0"/>
              <a:t>Оформить исследовательскую работу и подготовить электронную презентацию для защиты.</a:t>
            </a:r>
          </a:p>
          <a:p>
            <a:pPr lvl="0">
              <a:buNone/>
            </a:pPr>
            <a:r>
              <a:rPr lang="ru-RU" sz="2000" dirty="0" smtClean="0"/>
              <a:t>Защитить исследовательскую работу.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b="1" dirty="0" smtClean="0"/>
              <a:t>Объект исследования</a:t>
            </a:r>
            <a:r>
              <a:rPr lang="ru-RU" sz="2000" dirty="0" smtClean="0"/>
              <a:t>: пять проб снега с разных территорий деревни </a:t>
            </a:r>
            <a:r>
              <a:rPr lang="ru-RU" sz="2000" dirty="0" err="1" smtClean="0"/>
              <a:t>Судино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Предмет исследования: </a:t>
            </a:r>
            <a:r>
              <a:rPr lang="ru-RU" sz="2000" dirty="0" smtClean="0"/>
              <a:t>уровень </a:t>
            </a:r>
            <a:r>
              <a:rPr lang="ru-RU" sz="2000" dirty="0" smtClean="0"/>
              <a:t>загрязненности снега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Гипотеза:</a:t>
            </a:r>
            <a:r>
              <a:rPr lang="ru-RU" sz="2000" dirty="0" smtClean="0"/>
              <a:t> у всех проб снега уровень загрязненности одинаковый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Теоретическая часть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432511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8000" dirty="0" smtClean="0"/>
              <a:t>     Существуют </a:t>
            </a:r>
            <a:r>
              <a:rPr lang="ru-RU" sz="8000" dirty="0" smtClean="0"/>
              <a:t>различные классификации загрязнения среды: по свойствам загрязнителей (физические, химические, биологические и т.д.); по состоянию загрязняющего вещества (газ, жидкость, твердые отходы и т.д.) по стойкости загрязнения в естественной среде (разрушаемые и не разлагаемые); по качеству или виду среды, где распространяется загрязнение (атмосфера, гидросфера, литосфера и т.д.).</a:t>
            </a:r>
          </a:p>
          <a:p>
            <a:pPr algn="just">
              <a:buNone/>
            </a:pPr>
            <a:r>
              <a:rPr lang="ru-RU" sz="8000" dirty="0" smtClean="0"/>
              <a:t>    Одним </a:t>
            </a:r>
            <a:r>
              <a:rPr lang="ru-RU" sz="8000" dirty="0" smtClean="0"/>
              <a:t>из видов загрязнения является загрязнение атмосферы, атмосферные же осадки привносят все загрязнения в почву и водную среду.</a:t>
            </a:r>
          </a:p>
          <a:p>
            <a:pPr algn="just">
              <a:buNone/>
            </a:pPr>
            <a:r>
              <a:rPr lang="ru-RU" sz="8000" dirty="0" smtClean="0"/>
              <a:t>    Атмосфера </a:t>
            </a:r>
            <a:r>
              <a:rPr lang="ru-RU" sz="8000" dirty="0" smtClean="0"/>
              <a:t>загрязняется вследствие промышленных выбросов, а также вредных веществ, поступающих в атмосферу в составе отработанных газов, зависит от общего технического состояния автомобилей и, особенно от двигателя-источника наибольшего загрязнения. </a:t>
            </a:r>
          </a:p>
          <a:p>
            <a:pPr algn="just">
              <a:buNone/>
            </a:pPr>
            <a:r>
              <a:rPr lang="ru-RU" sz="8000" dirty="0" smtClean="0"/>
              <a:t>    Главным </a:t>
            </a:r>
            <a:r>
              <a:rPr lang="ru-RU" sz="8000" dirty="0" smtClean="0"/>
              <a:t>загрязнителем снега, а, следовательно, и воздуха является сажа, которая выделяется из труб котельных вместе с прочими продуктами сгорания.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ru-RU" sz="3100" b="1" dirty="0" smtClean="0"/>
              <a:t>Методика проведения эксперимента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32511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endParaRPr lang="ru-RU" sz="2100" dirty="0" smtClean="0"/>
          </a:p>
          <a:p>
            <a:pPr algn="r">
              <a:buNone/>
            </a:pPr>
            <a:r>
              <a:rPr lang="ru-RU" sz="2300" dirty="0" smtClean="0"/>
              <a:t>Для проведения эксперимента, мы подготовили цифровую лабораторию </a:t>
            </a:r>
            <a:r>
              <a:rPr lang="en-US" sz="2300" dirty="0" err="1" smtClean="0"/>
              <a:t>Releon</a:t>
            </a:r>
            <a:r>
              <a:rPr lang="en-US" sz="2300" dirty="0" smtClean="0"/>
              <a:t> </a:t>
            </a:r>
            <a:r>
              <a:rPr lang="en-US" sz="2300" dirty="0" err="1" smtClean="0"/>
              <a:t>Lite</a:t>
            </a:r>
            <a:r>
              <a:rPr lang="ru-RU" sz="2300" dirty="0" smtClean="0"/>
              <a:t>: датчики мутности, измерения</a:t>
            </a:r>
            <a:r>
              <a:rPr lang="en-US" sz="2300" dirty="0" smtClean="0"/>
              <a:t> pH</a:t>
            </a:r>
            <a:r>
              <a:rPr lang="ru-RU" sz="2300" dirty="0" smtClean="0"/>
              <a:t>, измерения </a:t>
            </a:r>
            <a:r>
              <a:rPr lang="ru-RU" sz="2300" dirty="0" err="1" smtClean="0"/>
              <a:t>хлорид-анионов</a:t>
            </a:r>
            <a:r>
              <a:rPr lang="ru-RU" sz="2300" dirty="0" smtClean="0"/>
              <a:t> и пять проб снега, взятых с разных точек деревни </a:t>
            </a:r>
            <a:r>
              <a:rPr lang="ru-RU" sz="2300" dirty="0" err="1" smtClean="0"/>
              <a:t>Судино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285860"/>
            <a:ext cx="5143536" cy="353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Результаты работы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9" cy="518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4"/>
                <a:gridCol w="1714512"/>
                <a:gridCol w="2500330"/>
                <a:gridCol w="1571636"/>
                <a:gridCol w="1071570"/>
                <a:gridCol w="714380"/>
                <a:gridCol w="857257"/>
              </a:tblGrid>
              <a:tr h="92869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№</a:t>
                      </a:r>
                    </a:p>
                    <a:p>
                      <a:pPr algn="ctr"/>
                      <a:r>
                        <a:rPr lang="ru-RU" sz="1400" b="0" dirty="0" err="1" smtClean="0"/>
                        <a:t>п</a:t>
                      </a:r>
                      <a:r>
                        <a:rPr lang="ru-RU" sz="1400" b="0" dirty="0" smtClean="0"/>
                        <a:t>/</a:t>
                      </a:r>
                      <a:r>
                        <a:rPr lang="ru-RU" sz="1400" b="0" dirty="0" err="1" smtClean="0"/>
                        <a:t>п</a:t>
                      </a:r>
                      <a:endParaRPr lang="ru-RU" sz="1400" b="0" dirty="0" smtClean="0"/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Место пробы снега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Внешний</a:t>
                      </a:r>
                      <a:r>
                        <a:rPr lang="ru-RU" sz="1400" baseline="0" dirty="0" smtClean="0"/>
                        <a:t> вид снега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</a:t>
                      </a:r>
                      <a:r>
                        <a:rPr lang="ru-RU" sz="1400" baseline="0" dirty="0" smtClean="0"/>
                        <a:t> проб снега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Мутность</a:t>
                      </a:r>
                      <a:r>
                        <a:rPr lang="ru-RU" sz="1400" baseline="0" dirty="0" smtClean="0"/>
                        <a:t> снега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pH</a:t>
                      </a:r>
                    </a:p>
                    <a:p>
                      <a:r>
                        <a:rPr lang="ru-RU" sz="1400" b="0" dirty="0" smtClean="0"/>
                        <a:t>снега</a:t>
                      </a:r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Содержание </a:t>
                      </a:r>
                      <a:r>
                        <a:rPr lang="ru-RU" sz="1400" b="0" dirty="0" err="1" smtClean="0"/>
                        <a:t>хлорид-ионов</a:t>
                      </a:r>
                      <a:endParaRPr lang="ru-RU" sz="1400" b="0" dirty="0"/>
                    </a:p>
                  </a:txBody>
                  <a:tcPr/>
                </a:tc>
              </a:tr>
              <a:tr h="5562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Территория около школы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Загрязнений</a:t>
                      </a:r>
                      <a:r>
                        <a:rPr lang="ru-RU" sz="1400" baseline="0" dirty="0" smtClean="0"/>
                        <a:t> не имеется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</a:t>
                      </a:r>
                      <a:r>
                        <a:rPr lang="ru-RU" sz="1400" baseline="0" dirty="0" smtClean="0"/>
                        <a:t> 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Футбольное</a:t>
                      </a:r>
                      <a:r>
                        <a:rPr lang="ru-RU" sz="1400" baseline="0" dirty="0" smtClean="0"/>
                        <a:t> поле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Загрязнений не имеется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</a:t>
                      </a:r>
                      <a:r>
                        <a:rPr lang="ru-RU" sz="1400" baseline="0" dirty="0" smtClean="0"/>
                        <a:t> отсутствует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9,39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Около</a:t>
                      </a:r>
                      <a:r>
                        <a:rPr lang="ru-RU" sz="1400" baseline="0" dirty="0" smtClean="0"/>
                        <a:t> жилого дома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Имеются загрязнения в виде песка и камней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 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121161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Территория около котельной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Имеются незначительные</a:t>
                      </a:r>
                      <a:r>
                        <a:rPr lang="ru-RU" sz="1400" baseline="0" dirty="0" smtClean="0"/>
                        <a:t> загрязнения в виде травы и палок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 отсутствует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8,66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  <a:tr h="897219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Проезжая часть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Сильное загрязнение</a:t>
                      </a:r>
                      <a:r>
                        <a:rPr lang="ru-RU" sz="1400" baseline="0" dirty="0" smtClean="0"/>
                        <a:t> с песком и камнями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Запах отсутствует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7,71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Выводы по проведению эксперимента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624078" lvl="0" indent="-514350" algn="just">
              <a:buFont typeface="+mj-lt"/>
              <a:buAutoNum type="arabicPeriod"/>
            </a:pPr>
            <a:r>
              <a:rPr lang="ru-RU" sz="2600" dirty="0" smtClean="0"/>
              <a:t>    В </a:t>
            </a:r>
            <a:r>
              <a:rPr lang="ru-RU" sz="2600" dirty="0" smtClean="0"/>
              <a:t>образцах №1 и №2 загрязнений не обнаружено, в образце №3 имеются загрязнения в виде песка и камней; в образце №4 встречаются незначительные загрязнения в виде травы и палок; в образце №5 имеются сильные загрязнения в виде травы вместе с песком и камнями.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sz="2600" dirty="0" smtClean="0"/>
              <a:t>     Ни </a:t>
            </a:r>
            <a:r>
              <a:rPr lang="ru-RU" sz="2600" dirty="0" smtClean="0"/>
              <a:t>в одном из образцов снега, никакого запаха не обнаружено.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sz="2600" dirty="0" smtClean="0"/>
              <a:t>     Наибольшая </a:t>
            </a:r>
            <a:r>
              <a:rPr lang="ru-RU" sz="2600" dirty="0" smtClean="0"/>
              <a:t>мутность снега зафиксирована в образцах №3-около жилого дома, № 4 – около котельной и № 5 на проезжей части. 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sz="2600" dirty="0" smtClean="0"/>
              <a:t>     Водородный </a:t>
            </a:r>
            <a:r>
              <a:rPr lang="ru-RU" sz="2600" dirty="0" smtClean="0"/>
              <a:t>показатель соответствует щелочной реакции во всех образцах. Наименьшее его значение 7,7, близкое к нейтральному- на проезжей части; наибольшее 10,5 –ближе к школе.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ru-RU" sz="2600" dirty="0" smtClean="0"/>
              <a:t>     Содержание </a:t>
            </a:r>
            <a:r>
              <a:rPr lang="ru-RU" sz="2600" dirty="0" err="1" smtClean="0"/>
              <a:t>хлорид-ионов</a:t>
            </a:r>
            <a:r>
              <a:rPr lang="ru-RU" sz="2600" dirty="0" smtClean="0"/>
              <a:t> не обнаружено ни в одном из образцов.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Выводы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результате проведенной исследовательской работы: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 1. Я узнал, что такое загрязнение, какие виды загрязнений существуют, что такое снег, какую роль в экологии играет анализ снега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2</a:t>
            </a:r>
            <a:r>
              <a:rPr lang="ru-RU" sz="2000" dirty="0" smtClean="0"/>
              <a:t>. Освоил методику сравнительного анализа загрязненности проб снега, используя датчики </a:t>
            </a:r>
            <a:r>
              <a:rPr lang="ru-RU" sz="2000" dirty="0" err="1" smtClean="0"/>
              <a:t>рН</a:t>
            </a:r>
            <a:r>
              <a:rPr lang="ru-RU" sz="2000" dirty="0" smtClean="0"/>
              <a:t> ; мутности, </a:t>
            </a:r>
            <a:r>
              <a:rPr lang="ru-RU" sz="2000" dirty="0" err="1" smtClean="0"/>
              <a:t>хлорид-ионов</a:t>
            </a:r>
            <a:r>
              <a:rPr lang="ru-RU" sz="2000" dirty="0" smtClean="0"/>
              <a:t> цифровой лаборатории по биологии </a:t>
            </a:r>
            <a:r>
              <a:rPr lang="ru-RU" sz="2000" dirty="0" err="1" smtClean="0"/>
              <a:t>ReleonLite</a:t>
            </a:r>
            <a:r>
              <a:rPr lang="ru-RU" sz="2000" dirty="0" smtClean="0"/>
              <a:t> образовательного центра «Точка роста» и выяснил, что во всех пяти пробах снега загрязненность разная и обосновывается это местоположением снега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3.Пришел </a:t>
            </a:r>
            <a:r>
              <a:rPr lang="ru-RU" sz="2000" dirty="0" smtClean="0"/>
              <a:t>к выводу  о том, что чем удалённее снежный покров от проезжей части, котельной и жилых домов, тем он экологически чище, а значит будет меньше и влияние талой воды на растения, почву и ее обитателей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4.Научился </a:t>
            </a:r>
            <a:r>
              <a:rPr lang="ru-RU" sz="2000" dirty="0" smtClean="0"/>
              <a:t>оформлять исследовательскую работу и выполнять электронную презентацию для ее защиты.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Заключение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13168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На </a:t>
            </a:r>
            <a:r>
              <a:rPr lang="ru-RU" sz="2000" dirty="0" smtClean="0"/>
              <a:t>основании проведенных исследований можно сделать вывод о том, что степень загрязненности  снежного покрова напрямую зависит от состояния атмосферного воздуха. По результатам исследования мы оценили состояние атмосферного воздуха в зимний период и качество будущих талых вод. На качество снега в деревне  большое влияние оказывают автомобильный транспорт, бытовые выбросы отопительных систем домов и зданий.  </a:t>
            </a:r>
          </a:p>
          <a:p>
            <a:pPr algn="just">
              <a:buNone/>
            </a:pPr>
            <a:r>
              <a:rPr lang="ru-RU" sz="2000" dirty="0" smtClean="0"/>
              <a:t>    Очень </a:t>
            </a:r>
            <a:r>
              <a:rPr lang="ru-RU" sz="2000" dirty="0" smtClean="0"/>
              <a:t>часто при очистке дорог от снега его вывозят на поля, на берега рек. Что является неправильным, так как все загрязнения, содержащиеся в снеге, попадают в почву и водоёмы. </a:t>
            </a:r>
          </a:p>
          <a:p>
            <a:pPr algn="just">
              <a:buNone/>
            </a:pPr>
            <a:r>
              <a:rPr lang="ru-RU" sz="2000" dirty="0" smtClean="0"/>
              <a:t>    Данная </a:t>
            </a:r>
            <a:r>
              <a:rPr lang="ru-RU" sz="2000" dirty="0" smtClean="0"/>
              <a:t>работа имеет  не только научно – исследовательское значение, но и практическое. Сделав анализ снежного покрова, мы можем рассказать о чистоте территории, на которой данный снег лежит и о влиянии талой воды на живые организмы. Исследования снега дополняют общую картину состояния окружающей среды. 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1483</TotalTime>
  <Words>850</Words>
  <Application>Microsoft Office PowerPoint</Application>
  <PresentationFormat>Экран (4:3)</PresentationFormat>
  <Paragraphs>118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Муниципальное общеобразовательное учреждение «Школа имени Евгения Родионова»</vt:lpstr>
      <vt:lpstr>Введение</vt:lpstr>
      <vt:lpstr>Солнце </vt:lpstr>
      <vt:lpstr>Теоретическая часть </vt:lpstr>
      <vt:lpstr>Методика проведения эксперимента</vt:lpstr>
      <vt:lpstr>Результаты работы</vt:lpstr>
      <vt:lpstr>Выводы по проведению эксперимента</vt:lpstr>
      <vt:lpstr>Выводы</vt:lpstr>
      <vt:lpstr>Заключение</vt:lpstr>
      <vt:lpstr>Список использованных источников информации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«Школа имени Евгения Родионова»</dc:title>
  <dc:creator>Школа2</dc:creator>
  <cp:lastModifiedBy>1</cp:lastModifiedBy>
  <cp:revision>23</cp:revision>
  <dcterms:created xsi:type="dcterms:W3CDTF">2022-04-29T23:19:36Z</dcterms:created>
  <dcterms:modified xsi:type="dcterms:W3CDTF">2023-04-19T09:37:25Z</dcterms:modified>
</cp:coreProperties>
</file>