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56" r:id="rId4"/>
    <p:sldId id="259" r:id="rId5"/>
    <p:sldId id="266" r:id="rId6"/>
    <p:sldId id="268" r:id="rId7"/>
    <p:sldId id="267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557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87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919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89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61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53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03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63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86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5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0130" y="184040"/>
            <a:ext cx="7063740" cy="404164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среды средств личной гигиены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1419" y="465313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работы: Теплова Анастасия, ученица 9 класса.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Таланова Ирина Борисовна, учитель химии и биологии</a:t>
            </a:r>
          </a:p>
        </p:txBody>
      </p:sp>
    </p:spTree>
    <p:extLst>
      <p:ext uri="{BB962C8B-B14F-4D97-AF65-F5344CB8AC3E}">
        <p14:creationId xmlns:p14="http://schemas.microsoft.com/office/powerpoint/2010/main" val="2819692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332656"/>
            <a:ext cx="7200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изучить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показатель средств личной гигиены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литературу по данной теме.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Освоить методику определения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показателя.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исследование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показателя средств личной гигиены, используя датчик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цифровой лаборатории по биологии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образовательного центра «Точка роста».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Оформить исследовательскую работу и подготовить электронную презентацию для защиты.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Защитить исследовательскую работу.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средства личной гигиены: гели для душа, шампуни, мыло.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показатели средств личной гигиены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мои средства личной гигиены имеют 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показатель соответствующий норме и безопасны для моего здоровья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 работы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многие люди стараются сохранить своё здоровье каким-либо образом, поэтому нужно знать, как кислотно-щелочной баланс влияет на здоровье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535877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662781"/>
            <a:ext cx="7269480" cy="1325562"/>
          </a:xfrm>
        </p:spPr>
        <p:txBody>
          <a:bodyPr>
            <a:normAutofit/>
          </a:bodyPr>
          <a:lstStyle/>
          <a:p>
            <a:r>
              <a:rPr lang="ru-RU" sz="2400" dirty="0"/>
              <a:t>          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692696"/>
            <a:ext cx="8435280" cy="280831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15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 разных негативных факторов могут оказывать влияние на здоровье человека. Это могут быть даже средства личной гигиены. Мы ежедневно используем различные косметические средства,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задумываясь о том, как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влияют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нашу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кожу, 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привести к проблемам здоровья. Важно знать и уметь определять водородный показатель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личной гигиены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подобрать то, что подходит вашему типу кожи и не принесет негативного воздействия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нее.</a:t>
            </a:r>
          </a:p>
          <a:p>
            <a:pPr marL="0" indent="0" algn="just">
              <a:spcBef>
                <a:spcPts val="115"/>
              </a:spcBef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выбранной темы заключается в том,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Кислотно-щелочной баланс играет важное значение для множества химических процессов;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используется для характеристики кислотно-основных свойств различных биологических;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люди стараются сохранить свое здоровье каким-либо образом, поэтому нужно знать, как кислотно-щелочной баланс влияет на здоровье человека;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Кислотность реакционной среды особое значение имеет для биохимической реакций, протекающих в живых системах.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22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722" y="53256"/>
            <a:ext cx="7269480" cy="1325562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48820" y="332656"/>
            <a:ext cx="377991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собой ряд цифр от 0 до 14, которые обозначают степень кислотности.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– это очень кислая среда. Шкала перемещается от деления к делению к сильнощелочным (14). Обе крайности небезопасны для здоровья человека. Баланс находится в центре шкалы и соответствует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6-8. К этой категории относятся щадящие продукты, например, средства для умывания, моющие средства для посуды, средства для стирки, мыло жидкое. Они достаточно активны, чтобы устранить органические загрязнения, и безопасны.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2"/>
          <a:stretch/>
        </p:blipFill>
        <p:spPr bwMode="auto">
          <a:xfrm>
            <a:off x="598239" y="919614"/>
            <a:ext cx="3647223" cy="253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3456588"/>
            <a:ext cx="43973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Соотношение кислоты и щелочи в каком-либо растворе называется </a:t>
            </a:r>
            <a:r>
              <a:rPr lang="ru-RU" sz="2000" b="1" dirty="0"/>
              <a:t>кислотно-щелочным </a:t>
            </a:r>
            <a:r>
              <a:rPr lang="ru-RU" sz="2000" b="1" dirty="0" smtClean="0"/>
              <a:t>равновесием, </a:t>
            </a:r>
            <a:r>
              <a:rPr lang="ru-RU" sz="2000" dirty="0" smtClean="0"/>
              <a:t>который характеризуется </a:t>
            </a:r>
            <a:r>
              <a:rPr lang="ru-RU" sz="2000" dirty="0"/>
              <a:t>специальным показателем р</a:t>
            </a:r>
            <a:r>
              <a:rPr lang="en-US" sz="2000" dirty="0"/>
              <a:t>H</a:t>
            </a:r>
            <a:r>
              <a:rPr lang="ru-RU" sz="2000" dirty="0"/>
              <a:t> </a:t>
            </a:r>
            <a:r>
              <a:rPr lang="ru-RU" sz="2000" b="1" dirty="0" smtClean="0"/>
              <a:t> </a:t>
            </a:r>
            <a:r>
              <a:rPr lang="ru-RU" sz="2000" dirty="0"/>
              <a:t>– это водородный показатель, мера определения кислотности водных растворов.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070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19" r="66348"/>
          <a:stretch/>
        </p:blipFill>
        <p:spPr bwMode="auto">
          <a:xfrm>
            <a:off x="6418484" y="3234326"/>
            <a:ext cx="1152128" cy="222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7269480" cy="1325562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Методика проведения работы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исследовательские р\22-23\теплова\IMG_20230413_093340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82" b="17560"/>
          <a:stretch/>
        </p:blipFill>
        <p:spPr bwMode="auto">
          <a:xfrm>
            <a:off x="5364088" y="11460"/>
            <a:ext cx="3505873" cy="318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77433"/>
            <a:ext cx="1298561" cy="264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r="40661"/>
          <a:stretch/>
        </p:blipFill>
        <p:spPr bwMode="auto">
          <a:xfrm>
            <a:off x="5907360" y="3339816"/>
            <a:ext cx="892448" cy="201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3375868"/>
            <a:ext cx="944563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7504" y="836712"/>
            <a:ext cx="51845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Для проведения эксперимента, я взяла пять растворов средств личной гигиены, которые использую: гель для душа </a:t>
            </a:r>
            <a:r>
              <a:rPr lang="ru-RU" dirty="0" err="1"/>
              <a:t>Camay</a:t>
            </a:r>
            <a:r>
              <a:rPr lang="ru-RU" dirty="0"/>
              <a:t> </a:t>
            </a:r>
            <a:r>
              <a:rPr lang="ru-RU" dirty="0" err="1"/>
              <a:t>Romantique</a:t>
            </a:r>
            <a:r>
              <a:rPr lang="ru-RU" dirty="0"/>
              <a:t> </a:t>
            </a:r>
            <a:r>
              <a:rPr lang="ru-RU" dirty="0" smtClean="0"/>
              <a:t>; DOVE </a:t>
            </a:r>
            <a:r>
              <a:rPr lang="ru-RU" dirty="0" err="1"/>
              <a:t>Бессульфатный</a:t>
            </a:r>
            <a:r>
              <a:rPr lang="ru-RU" dirty="0"/>
              <a:t> крем-гель для душа Пробуждение с маслом миндаля и манго </a:t>
            </a:r>
            <a:r>
              <a:rPr lang="ru-RU" dirty="0" smtClean="0"/>
              <a:t>; </a:t>
            </a:r>
            <a:r>
              <a:rPr lang="ru-RU" dirty="0"/>
              <a:t>гель для душа </a:t>
            </a:r>
            <a:r>
              <a:rPr lang="en-US" dirty="0" err="1"/>
              <a:t>Fa</a:t>
            </a:r>
            <a:r>
              <a:rPr lang="en-US" dirty="0"/>
              <a:t> </a:t>
            </a:r>
            <a:r>
              <a:rPr lang="ru-RU" dirty="0"/>
              <a:t>для всех типов </a:t>
            </a:r>
            <a:r>
              <a:rPr lang="ru-RU" dirty="0" smtClean="0"/>
              <a:t>кожи; гель для душа </a:t>
            </a:r>
            <a:r>
              <a:rPr lang="ru-RU" dirty="0" err="1"/>
              <a:t>Avon</a:t>
            </a:r>
            <a:r>
              <a:rPr lang="ru-RU" dirty="0"/>
              <a:t> «малиновое удовольствие</a:t>
            </a:r>
            <a:r>
              <a:rPr lang="ru-RU" dirty="0" smtClean="0"/>
              <a:t>», шампунь </a:t>
            </a:r>
            <a:r>
              <a:rPr lang="ru-RU" dirty="0"/>
              <a:t>Березовый Чистая линия для всех типов волос 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/>
              <a:t>При помощи датчика для измерения рН цифровой лаборатории по физиологии </a:t>
            </a:r>
            <a:r>
              <a:rPr lang="ru-RU" dirty="0" err="1"/>
              <a:t>Releon</a:t>
            </a:r>
            <a:r>
              <a:rPr lang="ru-RU" dirty="0"/>
              <a:t> </a:t>
            </a:r>
            <a:r>
              <a:rPr lang="ru-RU" dirty="0" err="1"/>
              <a:t>Lite</a:t>
            </a:r>
            <a:r>
              <a:rPr lang="ru-RU" dirty="0"/>
              <a:t>, мы исследовали его показатель для каждого раствора, а также измерили рН моей кожи.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ходе эксперимента, нам стало интересно исследовать растворы моющих средств, которые я использую дома для мытья посуды. </a:t>
            </a:r>
            <a:endParaRPr lang="ru-RU" dirty="0"/>
          </a:p>
        </p:txBody>
      </p:sp>
      <p:pic>
        <p:nvPicPr>
          <p:cNvPr id="2050" name="Picture 2" descr="https://my.avon.ru/assets/ru-ru/images/product/prod_1223447_1_613x61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4" t="7500" r="37847" b="1876"/>
          <a:stretch/>
        </p:blipFill>
        <p:spPr bwMode="auto">
          <a:xfrm>
            <a:off x="7945658" y="4612628"/>
            <a:ext cx="614417" cy="218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039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539552" y="-459432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исследований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209959"/>
              </p:ext>
            </p:extLst>
          </p:nvPr>
        </p:nvGraphicFramePr>
        <p:xfrm>
          <a:off x="107504" y="548680"/>
          <a:ext cx="8064896" cy="4498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4"/>
                <a:gridCol w="2592288"/>
                <a:gridCol w="1656184"/>
                <a:gridCol w="1368152"/>
                <a:gridCol w="2232248"/>
              </a:tblGrid>
              <a:tr h="4826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</a:rPr>
                        <a:t>Образец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Норма рН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Показатель рН образца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Среда раствора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</a:tr>
              <a:tr h="241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Моя кожа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4,7-5,5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щелочная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</a:tr>
              <a:tr h="241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Чистая вода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нейтральная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</a:tr>
              <a:tr h="4279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Шампунь Березовый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</a:rPr>
                        <a:t>5,5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5,7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Слабая кислая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</a:tr>
              <a:tr h="4826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Гель для душа</a:t>
                      </a:r>
                      <a:r>
                        <a:rPr lang="en-US" sz="1400">
                          <a:effectLst/>
                        </a:rPr>
                        <a:t> Camay Romantique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6-8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6,5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Слабая кислая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</a:tr>
              <a:tr h="4279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Гель для душа DOVE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6-8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</a:rPr>
                        <a:t>7,2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Слабая щелочная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</a:tr>
              <a:tr h="4279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Гель для душа Fa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6-8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7,3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</a:rPr>
                        <a:t>Слабая щелочная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</a:tr>
              <a:tr h="4279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Гель для душа Эйвон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6-8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7,9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Слабая щелочная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</a:tr>
              <a:tr h="4279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Жидкое мыло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6-8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5,8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Слабая кислая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</a:tr>
              <a:tr h="4279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Чистящее средство АОС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</a:rPr>
                        <a:t>0-6</a:t>
                      </a:r>
                      <a:r>
                        <a:rPr lang="ru-RU" sz="1400" dirty="0" smtClean="0">
                          <a:effectLst/>
                        </a:rPr>
                        <a:t>; 8-14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5,9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Слабая кислая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</a:tr>
              <a:tr h="4826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Чистящее средство Санокс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0-6; 8-14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>
                          <a:effectLst/>
                        </a:rPr>
                        <a:t>0,9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</a:rPr>
                        <a:t>кислая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9512" y="5046960"/>
            <a:ext cx="82561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Выводы: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Все исследуемые образцы средств личной гигиены, которые я использую, имеют показатель рН в пределах его нормы 6-8, поэтому они безопасны.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 smtClean="0"/>
              <a:t>Чистящее </a:t>
            </a:r>
            <a:r>
              <a:rPr lang="ru-RU" sz="1400" dirty="0"/>
              <a:t>средство </a:t>
            </a:r>
            <a:r>
              <a:rPr lang="ru-RU" sz="1400" dirty="0" err="1"/>
              <a:t>Санокс</a:t>
            </a:r>
            <a:r>
              <a:rPr lang="ru-RU" sz="1400" dirty="0"/>
              <a:t> имеет очень кислую среду, поэтому в работе с ним необходимо использовать перчатки и маску.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Показатель рН моей кожи на момент эксперимента имел высокую щелочную среду. Это можно объяснить тем, что утром я мыла посуду чистящим средством без перчаток.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62987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7724" y="692696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/>
          </a:p>
          <a:p>
            <a:r>
              <a:rPr lang="ru-RU" dirty="0"/>
              <a:t>    В результате исследовательской работы 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dirty="0"/>
              <a:t>1.Были изучены литературные данные по следующим разделам: общие сведения о водородном показателе р</a:t>
            </a:r>
            <a:r>
              <a:rPr lang="en-US" dirty="0"/>
              <a:t>H</a:t>
            </a:r>
            <a:r>
              <a:rPr lang="ru-RU" dirty="0"/>
              <a:t>, р</a:t>
            </a:r>
            <a:r>
              <a:rPr lang="en-US" dirty="0"/>
              <a:t>H</a:t>
            </a:r>
            <a:r>
              <a:rPr lang="ru-RU" dirty="0"/>
              <a:t> кожи, гигиенических и бытовых средств, значимости рН показателя для человека.</a:t>
            </a:r>
          </a:p>
          <a:p>
            <a:r>
              <a:rPr lang="ru-RU" dirty="0"/>
              <a:t>2. Освоена методика определения показателя р</a:t>
            </a:r>
            <a:r>
              <a:rPr lang="en-US" dirty="0"/>
              <a:t>H</a:t>
            </a:r>
            <a:r>
              <a:rPr lang="ru-RU" dirty="0"/>
              <a:t> в средствах личной гигиены при помощи датчика рН цифровой лаборатории по физиологии </a:t>
            </a:r>
            <a:r>
              <a:rPr lang="ru-RU" dirty="0" err="1"/>
              <a:t>Releon</a:t>
            </a:r>
            <a:r>
              <a:rPr lang="ru-RU" dirty="0"/>
              <a:t> </a:t>
            </a:r>
            <a:r>
              <a:rPr lang="ru-RU" dirty="0" err="1"/>
              <a:t>Lite</a:t>
            </a:r>
            <a:r>
              <a:rPr lang="ru-RU" dirty="0"/>
              <a:t>.</a:t>
            </a:r>
          </a:p>
          <a:p>
            <a:r>
              <a:rPr lang="ru-RU" dirty="0"/>
              <a:t>3. В результате эксперимента </a:t>
            </a:r>
            <a:r>
              <a:rPr lang="ru-RU" dirty="0" smtClean="0"/>
              <a:t>я выяснила</a:t>
            </a:r>
            <a:r>
              <a:rPr lang="ru-RU" dirty="0"/>
              <a:t>, что в основном показатели р</a:t>
            </a:r>
            <a:r>
              <a:rPr lang="en-US" dirty="0"/>
              <a:t>H</a:t>
            </a:r>
            <a:r>
              <a:rPr lang="ru-RU" dirty="0"/>
              <a:t>, выбранных нами личных гигиенических средств, колеблются в одинаковых диапазонах.</a:t>
            </a:r>
          </a:p>
          <a:p>
            <a:r>
              <a:rPr lang="ru-RU" dirty="0"/>
              <a:t>4. Я убедились в практической значимости выбора гигиенических средств и научились определять значение р</a:t>
            </a:r>
            <a:r>
              <a:rPr lang="en-US" dirty="0"/>
              <a:t>H</a:t>
            </a:r>
            <a:r>
              <a:rPr lang="ru-RU" dirty="0"/>
              <a:t> в лабораторных условиях. Это в свою очередь поможет мне бережно относится к своему здоровью.</a:t>
            </a:r>
          </a:p>
          <a:p>
            <a:r>
              <a:rPr lang="ru-RU" dirty="0"/>
              <a:t>   В ходе исследования гипотеза была подтверждена, среда исследуемых средств личной гигиены действительно безопасна для моего здоровья.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-459432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059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2" y="-459432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Заключение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1580" y="1052736"/>
            <a:ext cx="6765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Уровень </a:t>
            </a:r>
            <a:r>
              <a:rPr lang="ru-RU" dirty="0" err="1"/>
              <a:t>pH</a:t>
            </a:r>
            <a:r>
              <a:rPr lang="ru-RU" dirty="0"/>
              <a:t> кожи лица не равен </a:t>
            </a:r>
            <a:r>
              <a:rPr lang="ru-RU" dirty="0" err="1"/>
              <a:t>pH</a:t>
            </a:r>
            <a:r>
              <a:rPr lang="ru-RU" dirty="0"/>
              <a:t> кожи ладоней, головы, подмышек, слизистых и других частей тела, именно поэтому для принятия душа, мытья волос, снятия макияжа с глаз, интимной гигиены и ухода за лицом создаются разные продукты. Хорошие производители стремятся наделить средство физиологичным </a:t>
            </a:r>
            <a:r>
              <a:rPr lang="ru-RU" dirty="0" err="1"/>
              <a:t>pH</a:t>
            </a:r>
            <a:r>
              <a:rPr lang="ru-RU" dirty="0"/>
              <a:t> - то есть показателем, максимально приближенным к собственному </a:t>
            </a:r>
            <a:r>
              <a:rPr lang="ru-RU" dirty="0" err="1"/>
              <a:t>pH</a:t>
            </a:r>
            <a:r>
              <a:rPr lang="ru-RU" dirty="0"/>
              <a:t> этой зоны тела.</a:t>
            </a:r>
          </a:p>
          <a:p>
            <a:pPr algn="just"/>
            <a:r>
              <a:rPr lang="ru-RU" dirty="0"/>
              <a:t>Если </a:t>
            </a:r>
            <a:r>
              <a:rPr lang="ru-RU" dirty="0" err="1"/>
              <a:t>pH</a:t>
            </a:r>
            <a:r>
              <a:rPr lang="ru-RU" dirty="0"/>
              <a:t> косметического продукта радикально не совпадает с </a:t>
            </a:r>
            <a:r>
              <a:rPr lang="ru-RU" dirty="0" err="1"/>
              <a:t>pH</a:t>
            </a:r>
            <a:r>
              <a:rPr lang="ru-RU" dirty="0"/>
              <a:t> кожи, это оказывает на нее сильное влияние. Только в том случае, если ваша кожа здорова, защитная пленка не нарушена, и природный </a:t>
            </a:r>
            <a:r>
              <a:rPr lang="ru-RU" dirty="0" err="1"/>
              <a:t>pH</a:t>
            </a:r>
            <a:r>
              <a:rPr lang="ru-RU" dirty="0"/>
              <a:t> находится в том диапазоне, который «принято считать средним». Если же с кожей есть какие-либо проблемы — например, она слишком жирная или сухая — то лучше выбирать средства, которые будут исправлять существующие проблемы, а не усугублять их.</a:t>
            </a:r>
          </a:p>
        </p:txBody>
      </p:sp>
    </p:spTree>
    <p:extLst>
      <p:ext uri="{BB962C8B-B14F-4D97-AF65-F5344CB8AC3E}">
        <p14:creationId xmlns:p14="http://schemas.microsoft.com/office/powerpoint/2010/main" val="2339536694"/>
      </p:ext>
    </p:extLst>
  </p:cSld>
  <p:clrMapOvr>
    <a:masterClrMapping/>
  </p:clrMapOvr>
</p:sld>
</file>

<file path=ppt/theme/theme1.xml><?xml version="1.0" encoding="utf-8"?>
<a:theme xmlns:a="http://schemas.openxmlformats.org/drawingml/2006/main" name="Вид">
  <a:themeElements>
    <a:clrScheme name="Вид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Вид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431</TotalTime>
  <Words>876</Words>
  <Application>Microsoft Office PowerPoint</Application>
  <PresentationFormat>Экран (4:3)</PresentationFormat>
  <Paragraphs>104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Вид</vt:lpstr>
      <vt:lpstr>Определение рH среды средств личной гигиены</vt:lpstr>
      <vt:lpstr>Презентация PowerPoint</vt:lpstr>
      <vt:lpstr>                Введение</vt:lpstr>
      <vt:lpstr>Шкала pH </vt:lpstr>
      <vt:lpstr>Методика проведения работы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valeri talanov</dc:creator>
  <cp:lastModifiedBy>valeri talanov</cp:lastModifiedBy>
  <cp:revision>28</cp:revision>
  <dcterms:created xsi:type="dcterms:W3CDTF">2023-04-16T06:15:21Z</dcterms:created>
  <dcterms:modified xsi:type="dcterms:W3CDTF">2023-04-18T20:05:18Z</dcterms:modified>
</cp:coreProperties>
</file>