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58" r:id="rId4"/>
    <p:sldId id="261" r:id="rId5"/>
    <p:sldId id="272" r:id="rId6"/>
    <p:sldId id="269" r:id="rId7"/>
    <p:sldId id="268" r:id="rId8"/>
    <p:sldId id="273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322" autoAdjust="0"/>
  </p:normalViewPr>
  <p:slideViewPr>
    <p:cSldViewPr>
      <p:cViewPr>
        <p:scale>
          <a:sx n="82" d="100"/>
          <a:sy n="82" d="100"/>
        </p:scale>
        <p:origin x="-245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ЧСС у девочек</c:v>
                </c:pt>
              </c:strCache>
            </c:strRef>
          </c:tx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Лист1!$B$2:$B$31</c:f>
              <c:numCache>
                <c:formatCode>General</c:formatCode>
                <c:ptCount val="30"/>
                <c:pt idx="0">
                  <c:v>78</c:v>
                </c:pt>
                <c:pt idx="1">
                  <c:v>74</c:v>
                </c:pt>
                <c:pt idx="2">
                  <c:v>117</c:v>
                </c:pt>
                <c:pt idx="3">
                  <c:v>68</c:v>
                </c:pt>
                <c:pt idx="4">
                  <c:v>98</c:v>
                </c:pt>
                <c:pt idx="5">
                  <c:v>67</c:v>
                </c:pt>
                <c:pt idx="6">
                  <c:v>106</c:v>
                </c:pt>
                <c:pt idx="7">
                  <c:v>103</c:v>
                </c:pt>
                <c:pt idx="8">
                  <c:v>69</c:v>
                </c:pt>
                <c:pt idx="9">
                  <c:v>65</c:v>
                </c:pt>
                <c:pt idx="10">
                  <c:v>81</c:v>
                </c:pt>
                <c:pt idx="11">
                  <c:v>65</c:v>
                </c:pt>
                <c:pt idx="12">
                  <c:v>67</c:v>
                </c:pt>
                <c:pt idx="13">
                  <c:v>66</c:v>
                </c:pt>
                <c:pt idx="14">
                  <c:v>85</c:v>
                </c:pt>
                <c:pt idx="15">
                  <c:v>87</c:v>
                </c:pt>
                <c:pt idx="16">
                  <c:v>84</c:v>
                </c:pt>
                <c:pt idx="17">
                  <c:v>85</c:v>
                </c:pt>
                <c:pt idx="18">
                  <c:v>98</c:v>
                </c:pt>
                <c:pt idx="19">
                  <c:v>111</c:v>
                </c:pt>
                <c:pt idx="20">
                  <c:v>93</c:v>
                </c:pt>
                <c:pt idx="21">
                  <c:v>80</c:v>
                </c:pt>
                <c:pt idx="22">
                  <c:v>66</c:v>
                </c:pt>
                <c:pt idx="23">
                  <c:v>122</c:v>
                </c:pt>
                <c:pt idx="24">
                  <c:v>80</c:v>
                </c:pt>
                <c:pt idx="25">
                  <c:v>93</c:v>
                </c:pt>
                <c:pt idx="26">
                  <c:v>86</c:v>
                </c:pt>
                <c:pt idx="27">
                  <c:v>103</c:v>
                </c:pt>
                <c:pt idx="28">
                  <c:v>82</c:v>
                </c:pt>
                <c:pt idx="29">
                  <c:v>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ЧСС норма</c:v>
                </c:pt>
              </c:strCache>
            </c:strRef>
          </c:tx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Лист1!$D$2:$D$31</c:f>
              <c:numCache>
                <c:formatCode>General</c:formatCode>
                <c:ptCount val="30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72</c:v>
                </c:pt>
                <c:pt idx="14">
                  <c:v>75</c:v>
                </c:pt>
                <c:pt idx="15">
                  <c:v>75</c:v>
                </c:pt>
                <c:pt idx="16">
                  <c:v>75</c:v>
                </c:pt>
                <c:pt idx="17">
                  <c:v>75</c:v>
                </c:pt>
                <c:pt idx="18">
                  <c:v>75</c:v>
                </c:pt>
                <c:pt idx="19">
                  <c:v>75</c:v>
                </c:pt>
                <c:pt idx="20">
                  <c:v>75</c:v>
                </c:pt>
                <c:pt idx="21">
                  <c:v>75</c:v>
                </c:pt>
                <c:pt idx="22">
                  <c:v>75</c:v>
                </c:pt>
                <c:pt idx="23">
                  <c:v>75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  <c:pt idx="27">
                  <c:v>75</c:v>
                </c:pt>
                <c:pt idx="28">
                  <c:v>75</c:v>
                </c:pt>
                <c:pt idx="29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633280"/>
        <c:axId val="182815552"/>
      </c:line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ЧСС у мальчиков</c:v>
                </c:pt>
              </c:strCache>
            </c:strRef>
          </c:tx>
          <c:marker>
            <c:symbol val="none"/>
          </c:marker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Лист1!$C$2:$C$31</c:f>
              <c:numCache>
                <c:formatCode>General</c:formatCode>
                <c:ptCount val="30"/>
                <c:pt idx="0">
                  <c:v>88</c:v>
                </c:pt>
                <c:pt idx="1">
                  <c:v>82</c:v>
                </c:pt>
                <c:pt idx="2">
                  <c:v>79</c:v>
                </c:pt>
                <c:pt idx="3">
                  <c:v>59</c:v>
                </c:pt>
                <c:pt idx="4">
                  <c:v>72</c:v>
                </c:pt>
                <c:pt idx="5">
                  <c:v>65</c:v>
                </c:pt>
                <c:pt idx="6">
                  <c:v>98</c:v>
                </c:pt>
                <c:pt idx="7">
                  <c:v>73</c:v>
                </c:pt>
                <c:pt idx="8">
                  <c:v>73</c:v>
                </c:pt>
                <c:pt idx="9">
                  <c:v>72</c:v>
                </c:pt>
                <c:pt idx="10">
                  <c:v>104</c:v>
                </c:pt>
                <c:pt idx="11">
                  <c:v>124</c:v>
                </c:pt>
                <c:pt idx="12">
                  <c:v>106</c:v>
                </c:pt>
                <c:pt idx="13">
                  <c:v>65</c:v>
                </c:pt>
                <c:pt idx="14">
                  <c:v>75</c:v>
                </c:pt>
                <c:pt idx="15">
                  <c:v>79</c:v>
                </c:pt>
                <c:pt idx="16">
                  <c:v>93</c:v>
                </c:pt>
                <c:pt idx="17">
                  <c:v>82</c:v>
                </c:pt>
                <c:pt idx="18">
                  <c:v>106</c:v>
                </c:pt>
                <c:pt idx="19">
                  <c:v>61</c:v>
                </c:pt>
                <c:pt idx="20">
                  <c:v>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642496"/>
        <c:axId val="182816704"/>
      </c:lineChart>
      <c:catAx>
        <c:axId val="17763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815552"/>
        <c:crosses val="autoZero"/>
        <c:auto val="1"/>
        <c:lblAlgn val="ctr"/>
        <c:lblOffset val="100"/>
        <c:noMultiLvlLbl val="0"/>
      </c:catAx>
      <c:valAx>
        <c:axId val="182815552"/>
        <c:scaling>
          <c:orientation val="minMax"/>
        </c:scaling>
        <c:delete val="0"/>
        <c:axPos val="l"/>
        <c:majorGridlines>
          <c:spPr>
            <a:ln>
              <a:solidFill>
                <a:srgbClr val="00B05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77633280"/>
        <c:crosses val="autoZero"/>
        <c:crossBetween val="between"/>
      </c:valAx>
      <c:valAx>
        <c:axId val="1828167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77642496"/>
        <c:crosses val="max"/>
        <c:crossBetween val="between"/>
      </c:valAx>
      <c:catAx>
        <c:axId val="17764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8281670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0BD1D9-7305-4380-AF7B-D69BE0E5501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F53B6E-3BD2-4DD5-BB12-05629E9C86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394645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Исследовательская работа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физиологических резервов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сердца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91672" y="4221088"/>
            <a:ext cx="295232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Автор работы: Житкова Дарья, ученица 9 класса</a:t>
            </a:r>
          </a:p>
          <a:p>
            <a:pPr algn="r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Руководитель: </a:t>
            </a:r>
            <a:r>
              <a:rPr lang="ru-RU" sz="1400" dirty="0" err="1" smtClean="0">
                <a:solidFill>
                  <a:schemeClr val="bg2">
                    <a:lumMod val="75000"/>
                  </a:schemeClr>
                </a:solidFill>
              </a:rPr>
              <a:t>Таланова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Ирина Борисовна,</a:t>
            </a:r>
          </a:p>
          <a:p>
            <a:pPr algn="r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учитель химии и биологии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897617" y="6312023"/>
            <a:ext cx="13487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Судино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,2023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872711" y="221941"/>
            <a:ext cx="49698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«Школа имени Евгения Родионова»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тонометрии учащается пульс и растет давление уже с момента надевания манжетки на предплечье. Это манипуляционная гипертония.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данным статистики около 80% подростков жалуются родным на перегруженность и сильную усталость. Если прибавить еще и гормональные всплески, первую любовь, ссоры в коллективе, недопонимание между родителями и детьми, гиподинамию, компьютер, телевизор, участие в спортивных соревнованиях, то артериальные проблемы будут очевидны.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сердца и сосудов во многом зависит от общего состояния, физического и эмоционального тонуса, режима жизни, питания.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Физическое воспитание и закаливание способствуют укреплению сердечной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мышцы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нормализуют тонус сосудов.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1920" y="620688"/>
            <a:ext cx="1472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1484784"/>
            <a:ext cx="69847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ряду наиболее актуальных проблем современного человечества - сохранение и повышение уровня здоровья человека, начиная с детского возраста, в условиях предельной мобилизации его функциональных резервов. Для этого необходима объективная оценка функциональных резервов.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Функциональные резервы регуляции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 имеют максимальное значение в различном возрасте, при обучении ребенка в школе и при выполнении физической работы, требующей выносливости. Наиболее распространённые методы определения физической работоспособности дают общую оценку функциональных резервов, позволяя выделить резервы регуляции сердечно-сосудистой системы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7504" y="692696"/>
            <a:ext cx="8640960" cy="548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работы: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функциональные резервы сердца человека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литературу по данной теме</a:t>
            </a:r>
          </a:p>
          <a:p>
            <a:pPr lvl="1"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Используя датчики цифровой лаборатории по физиологии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Releon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Lite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образовательного центра «Точка роста» определить систолический и минутный объем крови, измеренные в покое и при физической нагрузке</a:t>
            </a:r>
          </a:p>
          <a:p>
            <a:pPr lvl="1"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Дать оценку резерва сердца по определению систолического и минутного объёма в покое и после физической нагрузки</a:t>
            </a:r>
          </a:p>
          <a:p>
            <a:pPr lvl="1"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Подготовить электронную презентацию для защиты исследовательской работы</a:t>
            </a:r>
          </a:p>
          <a:p>
            <a:pPr lvl="1" indent="4508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Защитить исследовательскую работу на итоговой процедуре по защите проектов и исследовательских работ по окончании 9 класса</a:t>
            </a:r>
          </a:p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Гипотеза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 моих одноклассников при увеличении физической работоспособности объем сердца как целостного органа становится больше.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3848" y="54868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Теоретическая часть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484784"/>
            <a:ext cx="831641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обследовании здоровых лиц установлено, что чем выше уровень физической работоспособности, тем больше объём сердца как целостного органа, объём полости и масса миокарда левого желудочка, и максимальный ударный объём крови во время физической нагрузки.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 для оценки резервов сердца необходимо в первую очередь определить систолический  и минутный объёмы крови, измеренные в покое и при физической нагрузке.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покое наше сердце гонит 0,8-0,9 мл/г крови в минуту. При интенсивной физической нагрузке здоровое сердце может увеличить эту «пропускную» способность в 4-5 раз. Вот это и есть тот самый коронарный резерв нашего сердца.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ca7\Downloads\IMG_20230112_122615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26" y="1250618"/>
            <a:ext cx="412845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32040" y="1196752"/>
            <a:ext cx="382132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проведения эксперимента мы подготовили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цифровую лабораторию по физиологии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Releon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  датчиком частоты сердечного сокращения  и датчиком артериального давления 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провели необходимые измерения в покое и после физической нагрузки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( 10 и 20 приседаний).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6064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6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33265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980728"/>
            <a:ext cx="79928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проведении эксперимента участвовало шестеро учащихся девятого класса: трое мальчиков и трое девочек.  Возраст у всех 15 лет, уровень физического развития – средний. Все замеры проводились согласно методике проведения эксперимента. Результаты представлены в таблице 1-3.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780928"/>
          <a:ext cx="7632844" cy="3096343"/>
        </p:xfrm>
        <a:graphic>
          <a:graphicData uri="http://schemas.openxmlformats.org/drawingml/2006/table">
            <a:tbl>
              <a:tblPr/>
              <a:tblGrid>
                <a:gridCol w="2312860"/>
                <a:gridCol w="885984"/>
                <a:gridCol w="886800"/>
                <a:gridCol w="886800"/>
                <a:gridCol w="886800"/>
                <a:gridCol w="886800"/>
                <a:gridCol w="886800"/>
              </a:tblGrid>
              <a:tr h="486337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Систолическое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Диастолическое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Пульсовое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Систолический объём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64,5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Минутный объём крови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4284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4764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4409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4464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4572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4395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2780928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764704"/>
          <a:ext cx="8280919" cy="2232247"/>
        </p:xfrm>
        <a:graphic>
          <a:graphicData uri="http://schemas.openxmlformats.org/drawingml/2006/table">
            <a:tbl>
              <a:tblPr/>
              <a:tblGrid>
                <a:gridCol w="2431780"/>
                <a:gridCol w="971854"/>
                <a:gridCol w="977859"/>
                <a:gridCol w="971854"/>
                <a:gridCol w="977859"/>
                <a:gridCol w="971854"/>
                <a:gridCol w="977859"/>
              </a:tblGrid>
              <a:tr h="606629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приседаний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Систолическое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Диастолическое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Пульсовое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Систолический объём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Минутный объём крови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4944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6075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5427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5437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4861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4727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3501008"/>
          <a:ext cx="8280920" cy="2304254"/>
        </p:xfrm>
        <a:graphic>
          <a:graphicData uri="http://schemas.openxmlformats.org/drawingml/2006/table">
            <a:tbl>
              <a:tblPr/>
              <a:tblGrid>
                <a:gridCol w="2435565"/>
                <a:gridCol w="1013744"/>
                <a:gridCol w="1014604"/>
                <a:gridCol w="1014604"/>
                <a:gridCol w="1013744"/>
                <a:gridCol w="1014604"/>
                <a:gridCol w="774055"/>
              </a:tblGrid>
              <a:tr h="62559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приседаний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Систолическое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Диастолическое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Пульсовое давление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Систолический объём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Минутный объём крови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4944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6030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6006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5856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5190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5108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647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429000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Частота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сердечных сокращений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33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33265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052736"/>
            <a:ext cx="7200800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Показатели систолического объема и минутного объема крови как у девочек, так и у мальчиков на период эксперимента были несколько  завышены, но находились в пределах максимальной нормы (136/86).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Увеличение минутного объема крови после физической нагрузки связано и с увеличением частоты сердечных сокращений и с увеличением диастолического давления. 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эксперимента и после него никто из респондентов не жаловался на плохое самочувствие, но сказали, что волнение испытывали все.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589</Words>
  <Application>Microsoft Office PowerPoint</Application>
  <PresentationFormat>Экран (4:3)</PresentationFormat>
  <Paragraphs>178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Исследовательская работа    Оценка физиологических резервов сердца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Частота сердечных сокращений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на тему: ,,Изучение интеллекта млекопитающих,,</dc:title>
  <dc:creator>компьютер02</dc:creator>
  <cp:lastModifiedBy>valeri talanov</cp:lastModifiedBy>
  <cp:revision>37</cp:revision>
  <dcterms:created xsi:type="dcterms:W3CDTF">2022-02-11T09:52:42Z</dcterms:created>
  <dcterms:modified xsi:type="dcterms:W3CDTF">2023-04-17T20:22:46Z</dcterms:modified>
</cp:coreProperties>
</file>