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Стили педагогического общения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Автократический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2276872"/>
            <a:ext cx="7467600" cy="4205064"/>
          </a:xfrm>
        </p:spPr>
        <p:txBody>
          <a:bodyPr/>
          <a:lstStyle/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единоличное управление коллективом учащихся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 последовательное предъявление требований к учащимся 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 жесткий контроль за их исполнением</a:t>
            </a:r>
          </a:p>
          <a:p>
            <a:endParaRPr lang="ru-RU" dirty="0"/>
          </a:p>
        </p:txBody>
      </p:sp>
      <p:pic>
        <p:nvPicPr>
          <p:cNvPr id="8194" name="Picture 2" descr="http://www.stopnark.ru/wp-content/uploads/2014/11/%D0%B0%D1%82%D0%BE%D1%80%D0%B8%D1%82%D0%B0%D1%80%D0%BD%D1%8B%D0%B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8640"/>
            <a:ext cx="2251307" cy="225424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Авторитарный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564904"/>
            <a:ext cx="7467600" cy="3629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возможность для учащихся участвовать в обсуждении вопросов учебной или коллективной жизни,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но решение,  в конечном счете, принимает преподаватель  в соответствии со своими установками </a:t>
            </a:r>
          </a:p>
          <a:p>
            <a:endParaRPr lang="ru-RU" dirty="0"/>
          </a:p>
        </p:txBody>
      </p:sp>
      <p:pic>
        <p:nvPicPr>
          <p:cNvPr id="7170" name="Picture 2" descr="http://psychomedia.org/sites/default/files/styles/large/public/field/image/stili_liderstva_rukovoditel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60648"/>
            <a:ext cx="2304256" cy="230906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ru-RU" dirty="0" smtClean="0"/>
              <a:t>емократический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412976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i="1" dirty="0" smtClean="0">
                <a:latin typeface="Georgia" pitchFamily="18" charset="0"/>
              </a:rPr>
              <a:t>внимание и учет учителем мнений учащихся; 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стремление понять их, убедить, а не приказывать; 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 ведение диалогического общения на равных. </a:t>
            </a:r>
          </a:p>
          <a:p>
            <a:endParaRPr lang="ru-RU" dirty="0"/>
          </a:p>
        </p:txBody>
      </p:sp>
      <p:pic>
        <p:nvPicPr>
          <p:cNvPr id="6146" name="Picture 2" descr="http://rastut-goda.ru/images/image/image1/1-na-ravny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25144"/>
            <a:ext cx="3049810" cy="201622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Игнорирующий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228872"/>
            <a:ext cx="8003232" cy="4629128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стремление  меньше вмешиваться в жизнедеятельность учащихся; </a:t>
            </a:r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устранение от руководства ими; </a:t>
            </a:r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ограничение формальным выполнением обязанностей </a:t>
            </a:r>
            <a:r>
              <a:rPr lang="ru-RU" i="1" dirty="0" smtClean="0">
                <a:latin typeface="Georgia" pitchFamily="18" charset="0"/>
              </a:rPr>
              <a:t>и  передачи </a:t>
            </a:r>
            <a:r>
              <a:rPr lang="ru-RU" i="1" dirty="0" smtClean="0">
                <a:latin typeface="Georgia" pitchFamily="18" charset="0"/>
              </a:rPr>
              <a:t>учебной и административной информации.</a:t>
            </a:r>
          </a:p>
          <a:p>
            <a:endParaRPr lang="ru-RU" dirty="0"/>
          </a:p>
        </p:txBody>
      </p:sp>
      <p:pic>
        <p:nvPicPr>
          <p:cNvPr id="5122" name="Picture 2" descr="http://elena-afonina.ru/wp-content/uploads/2013/04/pic.153979.0.500x333-300x1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6631"/>
            <a:ext cx="3217540" cy="2134303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Конформный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устраняется от руководства группой учащихся,</a:t>
            </a:r>
          </a:p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идет на поводу их желаний </a:t>
            </a:r>
          </a:p>
          <a:p>
            <a:endParaRPr lang="ru-RU" dirty="0"/>
          </a:p>
        </p:txBody>
      </p:sp>
      <p:pic>
        <p:nvPicPr>
          <p:cNvPr id="4" name="Picture 7" descr="Копия 0000257743-previe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2780928"/>
            <a:ext cx="2667000" cy="3352800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Алогичный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276872"/>
            <a:ext cx="7467600" cy="487375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осуществление в зависимости от внешних обстоятельств и собственного эмоционального состояния любого стиля руководства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дезорганизация и ситуативность системы взаимоотношений «учитель – ученик»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i="1" dirty="0" smtClean="0">
                <a:latin typeface="Georgia" pitchFamily="18" charset="0"/>
              </a:rPr>
              <a:t> появление конфликтных ситуаций</a:t>
            </a:r>
            <a:endParaRPr lang="ru-RU" i="1" dirty="0"/>
          </a:p>
        </p:txBody>
      </p:sp>
      <p:pic>
        <p:nvPicPr>
          <p:cNvPr id="3074" name="Picture 2" descr="http://womenparadise.ru/uploads/posts/1325068609_konfliktnaya-situac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2890292" cy="208679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dirty="0" smtClean="0"/>
              <a:t>Негативная и позитивная установка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67544" y="1052736"/>
          <a:ext cx="7467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НЕГАТИВНАЯ УСТАНОВКА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ПОЗИТИВНАЯ УСТАНОВКА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меньше времени на ответ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дольше ждет ответа на вопрос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не использует наводящие вопросы и подсказки,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при затруднении задает наводящие вопросы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при неверном ответе спешит переадресовать вопрос другому уч-ся или отвечает сам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при неверном ответе не спешит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с оценкой, а старается подкорректировать его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чаще порицает и меньше поощряет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вопрос поощряет улыбкой, взглядом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не реагирует на удачное действие уч-ся и не замечает его успехов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чаще обращается к уч-ся взглядом в ходе занятия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иногда вообще не работает с ним на занятии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Профессионально важные качества педагогического общения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интерес к людям и работе с ними, наличие потребности и умений общения;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способность эмоциональной </a:t>
            </a:r>
            <a:r>
              <a:rPr lang="ru-RU" b="1" i="1" dirty="0" err="1" smtClean="0">
                <a:latin typeface="Georgia" pitchFamily="18" charset="0"/>
              </a:rPr>
              <a:t>эмпатии</a:t>
            </a:r>
            <a:r>
              <a:rPr lang="ru-RU" b="1" i="1" dirty="0" smtClean="0">
                <a:latin typeface="Georgia" pitchFamily="18" charset="0"/>
              </a:rPr>
              <a:t> и понимания людей;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гибкость, оперативно-творческое мышление;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умение ощущать и поддерживать обратную связь в общении;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умение управлять собой;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способность к спонтанной коммуникации;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умение прогнозировать возможные педагогические ситуации;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хорошие вербальные способности;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владение искусством педагогических переживаний;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ru-RU" b="1" i="1" dirty="0" smtClean="0">
                <a:latin typeface="Georgia" pitchFamily="18" charset="0"/>
              </a:rPr>
              <a:t> способность к педагогической импровизации.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</TotalTime>
  <Words>310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Стили педагогического общения</vt:lpstr>
      <vt:lpstr>Автократический</vt:lpstr>
      <vt:lpstr>Авторитарный</vt:lpstr>
      <vt:lpstr>Демократический</vt:lpstr>
      <vt:lpstr>Игнорирующий</vt:lpstr>
      <vt:lpstr>Конформный</vt:lpstr>
      <vt:lpstr>Алогичный</vt:lpstr>
      <vt:lpstr>Негативная и позитивная установка</vt:lpstr>
      <vt:lpstr>Профессионально важные качества педагогического общения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Стили педагогического общения</dc:title>
  <cp:lastModifiedBy>user</cp:lastModifiedBy>
  <cp:revision>3</cp:revision>
  <dcterms:modified xsi:type="dcterms:W3CDTF">2015-03-05T07:30:08Z</dcterms:modified>
</cp:coreProperties>
</file>