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0"/>
  </p:notesMasterIdLst>
  <p:sldIdLst>
    <p:sldId id="262" r:id="rId2"/>
    <p:sldId id="256" r:id="rId3"/>
    <p:sldId id="261" r:id="rId4"/>
    <p:sldId id="260" r:id="rId5"/>
    <p:sldId id="258"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57" r:id="rId23"/>
    <p:sldId id="279" r:id="rId24"/>
    <p:sldId id="280" r:id="rId25"/>
    <p:sldId id="281" r:id="rId26"/>
    <p:sldId id="282" r:id="rId27"/>
    <p:sldId id="283" r:id="rId28"/>
    <p:sldId id="284" r:id="rId29"/>
    <p:sldId id="285" r:id="rId30"/>
    <p:sldId id="286" r:id="rId31"/>
    <p:sldId id="292" r:id="rId32"/>
    <p:sldId id="293" r:id="rId33"/>
    <p:sldId id="294" r:id="rId34"/>
    <p:sldId id="295" r:id="rId35"/>
    <p:sldId id="287" r:id="rId36"/>
    <p:sldId id="288" r:id="rId37"/>
    <p:sldId id="296" r:id="rId38"/>
    <p:sldId id="291"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F1A5A2-A006-40D2-9995-D3AE279E7967}" type="datetimeFigureOut">
              <a:rPr lang="ru-RU" smtClean="0"/>
              <a:pPr/>
              <a:t>24.11.2024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1CD64-C05B-436A-9CA1-9505CC13FCE0}" type="slidenum">
              <a:rPr lang="ru-RU" smtClean="0"/>
              <a:pPr/>
              <a:t>‹#›</a:t>
            </a:fld>
            <a:endParaRPr lang="ru-RU"/>
          </a:p>
        </p:txBody>
      </p:sp>
    </p:spTree>
    <p:extLst>
      <p:ext uri="{BB962C8B-B14F-4D97-AF65-F5344CB8AC3E}">
        <p14:creationId xmlns:p14="http://schemas.microsoft.com/office/powerpoint/2010/main" val="418051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E31CD64-C05B-436A-9CA1-9505CC13FCE0}"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E31CD64-C05B-436A-9CA1-9505CC13FCE0}"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7200" b="1" i="1" dirty="0" smtClean="0">
                <a:solidFill>
                  <a:srgbClr val="FF0000"/>
                </a:solidFill>
                <a:latin typeface="Palatino Linotype" pitchFamily="18" charset="0"/>
              </a:rPr>
              <a:t>Мастер – класс </a:t>
            </a:r>
            <a:br>
              <a:rPr lang="ru-RU" sz="7200" b="1" i="1" dirty="0" smtClean="0">
                <a:solidFill>
                  <a:srgbClr val="FF0000"/>
                </a:solidFill>
                <a:latin typeface="Palatino Linotype" pitchFamily="18" charset="0"/>
              </a:rPr>
            </a:br>
            <a:r>
              <a:rPr lang="ru-RU" sz="7200" b="1" i="1" dirty="0" smtClean="0">
                <a:solidFill>
                  <a:srgbClr val="FF0000"/>
                </a:solidFill>
                <a:latin typeface="Palatino Linotype" pitchFamily="18" charset="0"/>
              </a:rPr>
              <a:t>«Путь к успеху»</a:t>
            </a:r>
            <a:br>
              <a:rPr lang="ru-RU" sz="7200" b="1" i="1" dirty="0" smtClean="0">
                <a:solidFill>
                  <a:srgbClr val="FF0000"/>
                </a:solidFill>
                <a:latin typeface="Palatino Linotype" pitchFamily="18" charset="0"/>
              </a:rPr>
            </a:br>
            <a:r>
              <a:rPr lang="ru-RU" sz="7200" b="1" i="1" dirty="0" smtClean="0">
                <a:latin typeface="Palatino Linotype" pitchFamily="18" charset="0"/>
              </a:rPr>
              <a:t/>
            </a:r>
            <a:br>
              <a:rPr lang="ru-RU" sz="7200" b="1" i="1" dirty="0" smtClean="0">
                <a:latin typeface="Palatino Linotype" pitchFamily="18" charset="0"/>
              </a:rPr>
            </a:br>
            <a:endParaRPr lang="ru-RU" sz="7200" b="1" i="1" dirty="0">
              <a:latin typeface="Palatino Linotype" pitchFamily="18" charset="0"/>
            </a:endParaRPr>
          </a:p>
        </p:txBody>
      </p:sp>
      <p:sp>
        <p:nvSpPr>
          <p:cNvPr id="5" name="Подзаголовок 4"/>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357166"/>
            <a:ext cx="8643998" cy="1107996"/>
          </a:xfrm>
          <a:prstGeom prst="rect">
            <a:avLst/>
          </a:prstGeom>
        </p:spPr>
        <p:txBody>
          <a:bodyPr wrap="square">
            <a:spAutoFit/>
          </a:bodyPr>
          <a:lstStyle/>
          <a:p>
            <a:r>
              <a:rPr lang="ru-RU" sz="6600" dirty="0" smtClean="0">
                <a:latin typeface="Palatino Linotype" pitchFamily="18" charset="0"/>
              </a:rPr>
              <a:t>«Успех – это успеть».</a:t>
            </a:r>
            <a:endParaRPr lang="ru-RU" sz="6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000496" y="2571744"/>
            <a:ext cx="4643470" cy="461665"/>
          </a:xfrm>
          <a:prstGeom prst="rect">
            <a:avLst/>
          </a:prstGeom>
        </p:spPr>
        <p:txBody>
          <a:bodyPr wrap="square">
            <a:spAutoFit/>
          </a:bodyPr>
          <a:lstStyle/>
          <a:p>
            <a:r>
              <a:rPr lang="ru-RU" b="1" dirty="0" smtClean="0">
                <a:latin typeface="Palatino Linotype" pitchFamily="18" charset="0"/>
              </a:rPr>
              <a:t>    </a:t>
            </a:r>
            <a:r>
              <a:rPr lang="ru-RU" sz="2400" b="1" dirty="0" smtClean="0">
                <a:latin typeface="Palatino Linotype" pitchFamily="18" charset="0"/>
              </a:rPr>
              <a:t>Марина Цветаева</a:t>
            </a:r>
            <a:endParaRPr lang="ru-RU" sz="2400" b="1" dirty="0"/>
          </a:p>
        </p:txBody>
      </p:sp>
      <p:sp>
        <p:nvSpPr>
          <p:cNvPr id="4" name="Прямоугольник 3"/>
          <p:cNvSpPr/>
          <p:nvPr/>
        </p:nvSpPr>
        <p:spPr>
          <a:xfrm>
            <a:off x="357158" y="357166"/>
            <a:ext cx="8643998" cy="1107996"/>
          </a:xfrm>
          <a:prstGeom prst="rect">
            <a:avLst/>
          </a:prstGeom>
        </p:spPr>
        <p:txBody>
          <a:bodyPr wrap="square">
            <a:spAutoFit/>
          </a:bodyPr>
          <a:lstStyle/>
          <a:p>
            <a:r>
              <a:rPr lang="ru-RU" sz="6600" dirty="0" smtClean="0">
                <a:latin typeface="Palatino Linotype" pitchFamily="18" charset="0"/>
              </a:rPr>
              <a:t>«Успех – это успеть».</a:t>
            </a:r>
            <a:endParaRPr lang="ru-RU" sz="6600" dirty="0"/>
          </a:p>
        </p:txBody>
      </p:sp>
      <p:pic>
        <p:nvPicPr>
          <p:cNvPr id="5" name="Picture 6" descr="RUSSIA.RU - &amp;Bcy;&amp;lcy;&amp;ocy;&amp;gcy;&amp;icy; - &amp;YAcy;&amp;rcy;&amp;ocy;&amp;scy;&amp;lcy;&amp;acy;&amp;vcy; &amp;YAcy;&amp;rcy;&amp;ycy;&amp;shcy;"/>
          <p:cNvPicPr>
            <a:picLocks noChangeAspect="1" noChangeArrowheads="1"/>
          </p:cNvPicPr>
          <p:nvPr/>
        </p:nvPicPr>
        <p:blipFill>
          <a:blip r:embed="rId2" cstate="print"/>
          <a:srcRect/>
          <a:stretch>
            <a:fillRect/>
          </a:stretch>
        </p:blipFill>
        <p:spPr bwMode="auto">
          <a:xfrm>
            <a:off x="642910" y="2214554"/>
            <a:ext cx="2357454" cy="276669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000496" y="2571744"/>
            <a:ext cx="5143504" cy="461665"/>
          </a:xfrm>
          <a:prstGeom prst="rect">
            <a:avLst/>
          </a:prstGeom>
        </p:spPr>
        <p:txBody>
          <a:bodyPr wrap="square">
            <a:spAutoFit/>
          </a:bodyPr>
          <a:lstStyle/>
          <a:p>
            <a:r>
              <a:rPr lang="ru-RU" sz="2400" b="1" dirty="0" smtClean="0">
                <a:latin typeface="Palatino Linotype" pitchFamily="18" charset="0"/>
              </a:rPr>
              <a:t>    Марина Цветаева</a:t>
            </a:r>
            <a:endParaRPr lang="ru-RU" sz="2400" b="1" dirty="0"/>
          </a:p>
        </p:txBody>
      </p:sp>
      <p:sp>
        <p:nvSpPr>
          <p:cNvPr id="4" name="Прямоугольник 3"/>
          <p:cNvSpPr/>
          <p:nvPr/>
        </p:nvSpPr>
        <p:spPr>
          <a:xfrm>
            <a:off x="357158" y="357166"/>
            <a:ext cx="8643998" cy="1107996"/>
          </a:xfrm>
          <a:prstGeom prst="rect">
            <a:avLst/>
          </a:prstGeom>
        </p:spPr>
        <p:txBody>
          <a:bodyPr wrap="square">
            <a:spAutoFit/>
          </a:bodyPr>
          <a:lstStyle/>
          <a:p>
            <a:r>
              <a:rPr lang="ru-RU" sz="6600" dirty="0" smtClean="0">
                <a:latin typeface="Palatino Linotype" pitchFamily="18" charset="0"/>
              </a:rPr>
              <a:t>«Успех – это успеть».</a:t>
            </a:r>
            <a:endParaRPr lang="ru-RU" sz="6600" dirty="0"/>
          </a:p>
        </p:txBody>
      </p:sp>
      <p:pic>
        <p:nvPicPr>
          <p:cNvPr id="5" name="Picture 6" descr="RUSSIA.RU - &amp;Bcy;&amp;lcy;&amp;ocy;&amp;gcy;&amp;icy; - &amp;YAcy;&amp;rcy;&amp;ocy;&amp;scy;&amp;lcy;&amp;acy;&amp;vcy; &amp;YAcy;&amp;rcy;&amp;ycy;&amp;shcy;"/>
          <p:cNvPicPr>
            <a:picLocks noChangeAspect="1" noChangeArrowheads="1"/>
          </p:cNvPicPr>
          <p:nvPr/>
        </p:nvPicPr>
        <p:blipFill>
          <a:blip r:embed="rId2" cstate="print"/>
          <a:srcRect/>
          <a:stretch>
            <a:fillRect/>
          </a:stretch>
        </p:blipFill>
        <p:spPr bwMode="auto">
          <a:xfrm>
            <a:off x="642910" y="2214554"/>
            <a:ext cx="2357454" cy="2766695"/>
          </a:xfrm>
          <a:prstGeom prst="rect">
            <a:avLst/>
          </a:prstGeom>
          <a:noFill/>
        </p:spPr>
      </p:pic>
      <p:sp>
        <p:nvSpPr>
          <p:cNvPr id="6" name="Прямоугольник 5"/>
          <p:cNvSpPr/>
          <p:nvPr/>
        </p:nvSpPr>
        <p:spPr>
          <a:xfrm>
            <a:off x="4214810" y="3714752"/>
            <a:ext cx="4643470" cy="584775"/>
          </a:xfrm>
          <a:prstGeom prst="rect">
            <a:avLst/>
          </a:prstGeom>
        </p:spPr>
        <p:txBody>
          <a:bodyPr wrap="square">
            <a:spAutoFit/>
          </a:bodyPr>
          <a:lstStyle/>
          <a:p>
            <a:r>
              <a:rPr lang="ru-RU" sz="3200" b="1" dirty="0" smtClean="0">
                <a:solidFill>
                  <a:srgbClr val="FF0000"/>
                </a:solidFill>
                <a:latin typeface="Palatino Linotype" pitchFamily="18" charset="0"/>
              </a:rPr>
              <a:t>АКТИВНОСТЬ</a:t>
            </a:r>
            <a:endParaRPr lang="ru-RU" sz="3200"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214290"/>
            <a:ext cx="8858312" cy="2554545"/>
          </a:xfrm>
          <a:prstGeom prst="rect">
            <a:avLst/>
          </a:prstGeom>
        </p:spPr>
        <p:txBody>
          <a:bodyPr wrap="square">
            <a:spAutoFit/>
          </a:bodyPr>
          <a:lstStyle/>
          <a:p>
            <a:pPr lvl="0" indent="449263" algn="just" fontAlgn="base">
              <a:spcBef>
                <a:spcPct val="0"/>
              </a:spcBef>
              <a:spcAft>
                <a:spcPct val="0"/>
              </a:spcAft>
            </a:pPr>
            <a:r>
              <a:rPr lang="ru-RU" sz="4000" dirty="0" smtClean="0">
                <a:latin typeface="Palatino Linotype" pitchFamily="18" charset="0"/>
                <a:ea typeface="Times New Roman" pitchFamily="18" charset="0"/>
                <a:cs typeface="Times New Roman" pitchFamily="18" charset="0"/>
              </a:rPr>
              <a:t>«Каждый должен мотыжить, как святой Франциск, свой участок, бум-бум, ежедневно, и тогда успех будет обеспечен». </a:t>
            </a:r>
            <a:endParaRPr lang="ru-RU" sz="4000" dirty="0" smtClean="0">
              <a:latin typeface="Palatino Linotype"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86116" y="3143248"/>
            <a:ext cx="5857884" cy="461665"/>
          </a:xfrm>
          <a:prstGeom prst="rect">
            <a:avLst/>
          </a:prstGeom>
        </p:spPr>
        <p:txBody>
          <a:bodyPr wrap="square">
            <a:spAutoFit/>
          </a:bodyPr>
          <a:lstStyle/>
          <a:p>
            <a:pPr lvl="0" indent="449263" fontAlgn="base">
              <a:spcBef>
                <a:spcPct val="0"/>
              </a:spcBef>
              <a:spcAft>
                <a:spcPct val="0"/>
              </a:spcAft>
            </a:pPr>
            <a:r>
              <a:rPr lang="ru-RU" sz="2400" b="1" dirty="0" smtClean="0">
                <a:latin typeface="Times New Roman" pitchFamily="18" charset="0"/>
                <a:ea typeface="Times New Roman" pitchFamily="18" charset="0"/>
                <a:cs typeface="Times New Roman" pitchFamily="18" charset="0"/>
              </a:rPr>
              <a:t>Владимир Владимирович Путин</a:t>
            </a:r>
            <a:endParaRPr lang="ru-RU" sz="2400" dirty="0" smtClean="0">
              <a:latin typeface="Arial" pitchFamily="34" charset="0"/>
            </a:endParaRPr>
          </a:p>
        </p:txBody>
      </p:sp>
      <p:sp>
        <p:nvSpPr>
          <p:cNvPr id="3" name="Прямоугольник 2"/>
          <p:cNvSpPr/>
          <p:nvPr/>
        </p:nvSpPr>
        <p:spPr>
          <a:xfrm>
            <a:off x="142844" y="214290"/>
            <a:ext cx="8858312" cy="2554545"/>
          </a:xfrm>
          <a:prstGeom prst="rect">
            <a:avLst/>
          </a:prstGeom>
        </p:spPr>
        <p:txBody>
          <a:bodyPr wrap="square">
            <a:spAutoFit/>
          </a:bodyPr>
          <a:lstStyle/>
          <a:p>
            <a:pPr lvl="0" indent="449263" algn="just" fontAlgn="base">
              <a:spcBef>
                <a:spcPct val="0"/>
              </a:spcBef>
              <a:spcAft>
                <a:spcPct val="0"/>
              </a:spcAft>
            </a:pPr>
            <a:r>
              <a:rPr lang="ru-RU" sz="4000" dirty="0" smtClean="0">
                <a:latin typeface="Palatino Linotype" pitchFamily="18" charset="0"/>
                <a:ea typeface="Times New Roman" pitchFamily="18" charset="0"/>
                <a:cs typeface="Times New Roman" pitchFamily="18" charset="0"/>
              </a:rPr>
              <a:t>«Каждый должен мотыжить, как святой Франциск, свой участок, бум-бум, ежедневно, и тогда успех будет обеспечен». </a:t>
            </a:r>
            <a:endParaRPr lang="ru-RU" sz="4000" dirty="0" smtClean="0">
              <a:latin typeface="Palatino Linotype" pitchFamily="18" charset="0"/>
            </a:endParaRPr>
          </a:p>
        </p:txBody>
      </p:sp>
      <p:pic>
        <p:nvPicPr>
          <p:cNvPr id="4" name="Picture 2" descr="&amp;Gcy;&amp;ocy;&amp;scy;&amp;scy;&amp;ocy;&amp;vcy;&amp;iecy;&amp;tcy; &quot;&amp;pcy;&amp;ocy;&amp;dcy; &amp;iocy;&amp;lcy;&amp;ocy;&amp;chcy;&amp;kcy;&amp;ucy;&quot; - &amp;Rcy;&amp;acy;&amp;mcy;&amp;bcy;&amp;lcy;&amp;iecy;&amp;rcy;-&amp;Ncy;&amp;ocy;&amp;vcy;&amp;ocy;&amp;scy;&amp;tcy;&amp;icy;"/>
          <p:cNvPicPr>
            <a:picLocks noChangeAspect="1" noChangeArrowheads="1"/>
          </p:cNvPicPr>
          <p:nvPr/>
        </p:nvPicPr>
        <p:blipFill>
          <a:blip r:embed="rId2" cstate="print"/>
          <a:srcRect/>
          <a:stretch>
            <a:fillRect/>
          </a:stretch>
        </p:blipFill>
        <p:spPr bwMode="auto">
          <a:xfrm>
            <a:off x="142844" y="3071810"/>
            <a:ext cx="3000364" cy="226158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86116" y="3143248"/>
            <a:ext cx="5857884" cy="461665"/>
          </a:xfrm>
          <a:prstGeom prst="rect">
            <a:avLst/>
          </a:prstGeom>
        </p:spPr>
        <p:txBody>
          <a:bodyPr wrap="square">
            <a:spAutoFit/>
          </a:bodyPr>
          <a:lstStyle/>
          <a:p>
            <a:pPr lvl="0" indent="449263" fontAlgn="base">
              <a:spcBef>
                <a:spcPct val="0"/>
              </a:spcBef>
              <a:spcAft>
                <a:spcPct val="0"/>
              </a:spcAft>
            </a:pPr>
            <a:r>
              <a:rPr lang="ru-RU" sz="2400" b="1" dirty="0" smtClean="0">
                <a:latin typeface="Palatino Linotype" pitchFamily="18" charset="0"/>
                <a:ea typeface="Times New Roman" pitchFamily="18" charset="0"/>
                <a:cs typeface="Times New Roman" pitchFamily="18" charset="0"/>
              </a:rPr>
              <a:t>Владимир Владимирович Путин</a:t>
            </a:r>
            <a:endParaRPr lang="ru-RU" sz="2400" dirty="0" smtClean="0">
              <a:latin typeface="Palatino Linotype" pitchFamily="18" charset="0"/>
            </a:endParaRPr>
          </a:p>
        </p:txBody>
      </p:sp>
      <p:sp>
        <p:nvSpPr>
          <p:cNvPr id="3" name="Прямоугольник 2"/>
          <p:cNvSpPr/>
          <p:nvPr/>
        </p:nvSpPr>
        <p:spPr>
          <a:xfrm>
            <a:off x="142844" y="214290"/>
            <a:ext cx="8858312" cy="2554545"/>
          </a:xfrm>
          <a:prstGeom prst="rect">
            <a:avLst/>
          </a:prstGeom>
        </p:spPr>
        <p:txBody>
          <a:bodyPr wrap="square">
            <a:spAutoFit/>
          </a:bodyPr>
          <a:lstStyle/>
          <a:p>
            <a:pPr lvl="0" indent="449263" algn="just" fontAlgn="base">
              <a:spcBef>
                <a:spcPct val="0"/>
              </a:spcBef>
              <a:spcAft>
                <a:spcPct val="0"/>
              </a:spcAft>
            </a:pPr>
            <a:r>
              <a:rPr lang="ru-RU" sz="4000" dirty="0" smtClean="0">
                <a:latin typeface="Palatino Linotype" pitchFamily="18" charset="0"/>
                <a:ea typeface="Times New Roman" pitchFamily="18" charset="0"/>
                <a:cs typeface="Times New Roman" pitchFamily="18" charset="0"/>
              </a:rPr>
              <a:t>«Каждый должен мотыжить, как святой Франциск, свой участок, бум-бум, ежедневно, и тогда успех будет обеспечен». </a:t>
            </a:r>
            <a:endParaRPr lang="ru-RU" sz="4000" dirty="0" smtClean="0">
              <a:latin typeface="Palatino Linotype" pitchFamily="18" charset="0"/>
            </a:endParaRPr>
          </a:p>
        </p:txBody>
      </p:sp>
      <p:pic>
        <p:nvPicPr>
          <p:cNvPr id="4" name="Picture 2" descr="&amp;Gcy;&amp;ocy;&amp;scy;&amp;scy;&amp;ocy;&amp;vcy;&amp;iecy;&amp;tcy; &quot;&amp;pcy;&amp;ocy;&amp;dcy; &amp;iocy;&amp;lcy;&amp;ocy;&amp;chcy;&amp;kcy;&amp;ucy;&quot; - &amp;Rcy;&amp;acy;&amp;mcy;&amp;bcy;&amp;lcy;&amp;iecy;&amp;rcy;-&amp;Ncy;&amp;ocy;&amp;vcy;&amp;ocy;&amp;scy;&amp;tcy;&amp;icy;"/>
          <p:cNvPicPr>
            <a:picLocks noChangeAspect="1" noChangeArrowheads="1"/>
          </p:cNvPicPr>
          <p:nvPr/>
        </p:nvPicPr>
        <p:blipFill>
          <a:blip r:embed="rId2" cstate="print"/>
          <a:srcRect/>
          <a:stretch>
            <a:fillRect/>
          </a:stretch>
        </p:blipFill>
        <p:spPr bwMode="auto">
          <a:xfrm>
            <a:off x="142844" y="3071810"/>
            <a:ext cx="3000364" cy="2261581"/>
          </a:xfrm>
          <a:prstGeom prst="rect">
            <a:avLst/>
          </a:prstGeom>
          <a:noFill/>
        </p:spPr>
      </p:pic>
      <p:sp>
        <p:nvSpPr>
          <p:cNvPr id="5" name="Прямоугольник 4"/>
          <p:cNvSpPr/>
          <p:nvPr/>
        </p:nvSpPr>
        <p:spPr>
          <a:xfrm>
            <a:off x="3500430" y="4143380"/>
            <a:ext cx="5857884" cy="584775"/>
          </a:xfrm>
          <a:prstGeom prst="rect">
            <a:avLst/>
          </a:prstGeom>
        </p:spPr>
        <p:txBody>
          <a:bodyPr wrap="square">
            <a:spAutoFit/>
          </a:bodyPr>
          <a:lstStyle/>
          <a:p>
            <a:pPr lvl="0" indent="449263" fontAlgn="base">
              <a:spcBef>
                <a:spcPct val="0"/>
              </a:spcBef>
              <a:spcAft>
                <a:spcPct val="0"/>
              </a:spcAft>
            </a:pPr>
            <a:r>
              <a:rPr lang="ru-RU" sz="3200" b="1" dirty="0" smtClean="0">
                <a:solidFill>
                  <a:srgbClr val="FF0000"/>
                </a:solidFill>
                <a:latin typeface="Palatino Linotype" pitchFamily="18" charset="0"/>
              </a:rPr>
              <a:t>        УПОРСТВО</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786874" cy="1938992"/>
          </a:xfrm>
          <a:prstGeom prst="rect">
            <a:avLst/>
          </a:prstGeom>
        </p:spPr>
        <p:txBody>
          <a:bodyPr wrap="square">
            <a:spAutoFit/>
          </a:bodyPr>
          <a:lstStyle/>
          <a:p>
            <a:pPr lvl="0" algn="just" fontAlgn="base">
              <a:spcBef>
                <a:spcPct val="0"/>
              </a:spcBef>
              <a:spcAft>
                <a:spcPct val="0"/>
              </a:spcAft>
            </a:pP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Ухоженная женщина всегда добивается того, чего не может добиться женщина в халате. </a:t>
            </a: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 </a:t>
            </a:r>
            <a:endParaRPr lang="ru-RU" sz="4000" dirty="0" smtClean="0">
              <a:latin typeface="Palatino Linotype"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786874" cy="1938992"/>
          </a:xfrm>
          <a:prstGeom prst="rect">
            <a:avLst/>
          </a:prstGeom>
        </p:spPr>
        <p:txBody>
          <a:bodyPr wrap="square">
            <a:spAutoFit/>
          </a:bodyPr>
          <a:lstStyle/>
          <a:p>
            <a:pPr lvl="0" algn="just" fontAlgn="base">
              <a:spcBef>
                <a:spcPct val="0"/>
              </a:spcBef>
              <a:spcAft>
                <a:spcPct val="0"/>
              </a:spcAft>
            </a:pP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Ухоженная женщина всегда добивается того, чего не может добиться женщина в халате. </a:t>
            </a: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 </a:t>
            </a:r>
            <a:endParaRPr lang="ru-RU" sz="4000" dirty="0" smtClean="0">
              <a:latin typeface="Palatino Linotype" pitchFamily="18" charset="0"/>
            </a:endParaRPr>
          </a:p>
        </p:txBody>
      </p:sp>
      <p:sp>
        <p:nvSpPr>
          <p:cNvPr id="3" name="Прямоугольник 2"/>
          <p:cNvSpPr/>
          <p:nvPr/>
        </p:nvSpPr>
        <p:spPr>
          <a:xfrm>
            <a:off x="2714612" y="2857496"/>
            <a:ext cx="6000760" cy="461665"/>
          </a:xfrm>
          <a:prstGeom prst="rect">
            <a:avLst/>
          </a:prstGeom>
        </p:spPr>
        <p:txBody>
          <a:bodyPr wrap="square">
            <a:spAutoFit/>
          </a:bodyPr>
          <a:lstStyle/>
          <a:p>
            <a:pPr lvl="0" algn="ctr" eaLnBrk="0" fontAlgn="base" hangingPunct="0">
              <a:spcBef>
                <a:spcPct val="0"/>
              </a:spcBef>
              <a:spcAft>
                <a:spcPct val="0"/>
              </a:spcAft>
            </a:pPr>
            <a:r>
              <a:rPr lang="ru-RU" sz="2400" b="1" dirty="0" err="1" smtClean="0">
                <a:latin typeface="Palatino Linotype" pitchFamily="18" charset="0"/>
                <a:ea typeface="Times New Roman" pitchFamily="18" charset="0"/>
                <a:cs typeface="Times New Roman" pitchFamily="18" charset="0"/>
              </a:rPr>
              <a:t>Эвелина</a:t>
            </a:r>
            <a:r>
              <a:rPr lang="ru-RU" sz="2400" b="1" dirty="0" smtClean="0">
                <a:latin typeface="Palatino Linotype" pitchFamily="18" charset="0"/>
                <a:ea typeface="Times New Roman" pitchFamily="18" charset="0"/>
                <a:cs typeface="Times New Roman" pitchFamily="18" charset="0"/>
              </a:rPr>
              <a:t> </a:t>
            </a:r>
            <a:r>
              <a:rPr lang="ru-RU" sz="2400" b="1" dirty="0" err="1" smtClean="0">
                <a:latin typeface="Palatino Linotype" pitchFamily="18" charset="0"/>
                <a:ea typeface="Times New Roman" pitchFamily="18" charset="0"/>
                <a:cs typeface="Times New Roman" pitchFamily="18" charset="0"/>
              </a:rPr>
              <a:t>Хромченко</a:t>
            </a:r>
            <a:endParaRPr lang="ru-RU" sz="2400" b="1" u="sng" dirty="0" smtClean="0">
              <a:latin typeface="Palatino Linotype" pitchFamily="18" charset="0"/>
            </a:endParaRPr>
          </a:p>
        </p:txBody>
      </p:sp>
      <p:pic>
        <p:nvPicPr>
          <p:cNvPr id="4" name="Picture 4" descr="&amp;Mcy;&amp;ocy;&amp;dcy;&amp;ncy;&amp;ycy;&amp;jcy; &amp;pcy;&amp;rcy;&amp;icy;&amp;gcy;&amp;ocy;&amp;vcy;&amp;ocy;&amp;rcy; - &amp;Dcy;&amp;iecy;&amp;lcy;&amp;ocy; &amp;ocy; &amp;vcy;&amp;iecy;&amp;scy;&amp;iecy;&amp;lcy;&amp;ocy;&amp;jcy; &amp;vcy;&amp;dcy;&amp;ocy;&amp;vcy;&amp;iecy; - &amp;Pcy;&amp;iecy;&amp;rcy;&amp;vcy;&amp;ycy;&amp;jcy; &amp;kcy;&amp;acy;&amp;ncy;&amp;acy;&amp;lcy;"/>
          <p:cNvPicPr>
            <a:picLocks noChangeAspect="1" noChangeArrowheads="1"/>
          </p:cNvPicPr>
          <p:nvPr/>
        </p:nvPicPr>
        <p:blipFill>
          <a:blip r:embed="rId2" cstate="print"/>
          <a:srcRect l="26745" t="2175" r="25208"/>
          <a:stretch>
            <a:fillRect/>
          </a:stretch>
        </p:blipFill>
        <p:spPr bwMode="auto">
          <a:xfrm>
            <a:off x="500034" y="2714620"/>
            <a:ext cx="2286016" cy="261808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786874" cy="1938992"/>
          </a:xfrm>
          <a:prstGeom prst="rect">
            <a:avLst/>
          </a:prstGeom>
        </p:spPr>
        <p:txBody>
          <a:bodyPr wrap="square">
            <a:spAutoFit/>
          </a:bodyPr>
          <a:lstStyle/>
          <a:p>
            <a:pPr lvl="0" algn="just" fontAlgn="base">
              <a:spcBef>
                <a:spcPct val="0"/>
              </a:spcBef>
              <a:spcAft>
                <a:spcPct val="0"/>
              </a:spcAft>
            </a:pP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Ухоженная женщина всегда добивается того, чего не может добиться женщина в халате. </a:t>
            </a:r>
            <a:r>
              <a:rPr lang="ru-RU" sz="4000" dirty="0" smtClean="0">
                <a:solidFill>
                  <a:srgbClr val="000000"/>
                </a:solidFill>
                <a:latin typeface="Palatino Linotype" pitchFamily="18" charset="0"/>
                <a:ea typeface="Times New Roman" pitchFamily="18" charset="0"/>
                <a:cs typeface="Times New Roman" pitchFamily="18" charset="0"/>
              </a:rPr>
              <a:t>»</a:t>
            </a:r>
            <a:r>
              <a:rPr lang="ru-RU" sz="4000" dirty="0" smtClean="0">
                <a:latin typeface="Palatino Linotype" pitchFamily="18" charset="0"/>
                <a:ea typeface="Times New Roman" pitchFamily="18" charset="0"/>
                <a:cs typeface="Times New Roman" pitchFamily="18" charset="0"/>
              </a:rPr>
              <a:t> </a:t>
            </a:r>
            <a:endParaRPr lang="ru-RU" sz="4000" dirty="0" smtClean="0">
              <a:latin typeface="Palatino Linotype" pitchFamily="18" charset="0"/>
            </a:endParaRPr>
          </a:p>
        </p:txBody>
      </p:sp>
      <p:sp>
        <p:nvSpPr>
          <p:cNvPr id="3" name="Прямоугольник 2"/>
          <p:cNvSpPr/>
          <p:nvPr/>
        </p:nvSpPr>
        <p:spPr>
          <a:xfrm>
            <a:off x="2714612" y="2857496"/>
            <a:ext cx="6000760" cy="461665"/>
          </a:xfrm>
          <a:prstGeom prst="rect">
            <a:avLst/>
          </a:prstGeom>
        </p:spPr>
        <p:txBody>
          <a:bodyPr wrap="square">
            <a:spAutoFit/>
          </a:bodyPr>
          <a:lstStyle/>
          <a:p>
            <a:pPr lvl="0" algn="ctr" eaLnBrk="0" fontAlgn="base" hangingPunct="0">
              <a:spcBef>
                <a:spcPct val="0"/>
              </a:spcBef>
              <a:spcAft>
                <a:spcPct val="0"/>
              </a:spcAft>
            </a:pPr>
            <a:r>
              <a:rPr lang="ru-RU" sz="2400" b="1" dirty="0" err="1" smtClean="0">
                <a:latin typeface="Palatino Linotype" pitchFamily="18" charset="0"/>
                <a:ea typeface="Times New Roman" pitchFamily="18" charset="0"/>
                <a:cs typeface="Times New Roman" pitchFamily="18" charset="0"/>
              </a:rPr>
              <a:t>Эвелина</a:t>
            </a:r>
            <a:r>
              <a:rPr lang="ru-RU" sz="2400" b="1" dirty="0" smtClean="0">
                <a:latin typeface="Palatino Linotype" pitchFamily="18" charset="0"/>
                <a:ea typeface="Times New Roman" pitchFamily="18" charset="0"/>
                <a:cs typeface="Times New Roman" pitchFamily="18" charset="0"/>
              </a:rPr>
              <a:t> </a:t>
            </a:r>
            <a:r>
              <a:rPr lang="ru-RU" sz="2400" b="1" dirty="0" err="1" smtClean="0">
                <a:latin typeface="Palatino Linotype" pitchFamily="18" charset="0"/>
                <a:ea typeface="Times New Roman" pitchFamily="18" charset="0"/>
                <a:cs typeface="Times New Roman" pitchFamily="18" charset="0"/>
              </a:rPr>
              <a:t>Хромченко</a:t>
            </a:r>
            <a:endParaRPr lang="ru-RU" sz="2400" b="1" u="sng" dirty="0" smtClean="0">
              <a:latin typeface="Palatino Linotype" pitchFamily="18" charset="0"/>
            </a:endParaRPr>
          </a:p>
        </p:txBody>
      </p:sp>
      <p:pic>
        <p:nvPicPr>
          <p:cNvPr id="4" name="Picture 4" descr="&amp;Mcy;&amp;ocy;&amp;dcy;&amp;ncy;&amp;ycy;&amp;jcy; &amp;pcy;&amp;rcy;&amp;icy;&amp;gcy;&amp;ocy;&amp;vcy;&amp;ocy;&amp;rcy; - &amp;Dcy;&amp;iecy;&amp;lcy;&amp;ocy; &amp;ocy; &amp;vcy;&amp;iecy;&amp;scy;&amp;iecy;&amp;lcy;&amp;ocy;&amp;jcy; &amp;vcy;&amp;dcy;&amp;ocy;&amp;vcy;&amp;iecy; - &amp;Pcy;&amp;iecy;&amp;rcy;&amp;vcy;&amp;ycy;&amp;jcy; &amp;kcy;&amp;acy;&amp;ncy;&amp;acy;&amp;lcy;"/>
          <p:cNvPicPr>
            <a:picLocks noChangeAspect="1" noChangeArrowheads="1"/>
          </p:cNvPicPr>
          <p:nvPr/>
        </p:nvPicPr>
        <p:blipFill>
          <a:blip r:embed="rId2" cstate="print"/>
          <a:srcRect l="26745" t="2175" r="25208"/>
          <a:stretch>
            <a:fillRect/>
          </a:stretch>
        </p:blipFill>
        <p:spPr bwMode="auto">
          <a:xfrm>
            <a:off x="500034" y="2714620"/>
            <a:ext cx="2286016" cy="2618086"/>
          </a:xfrm>
          <a:prstGeom prst="rect">
            <a:avLst/>
          </a:prstGeom>
          <a:noFill/>
        </p:spPr>
      </p:pic>
      <p:sp>
        <p:nvSpPr>
          <p:cNvPr id="5" name="Прямоугольник 4"/>
          <p:cNvSpPr/>
          <p:nvPr/>
        </p:nvSpPr>
        <p:spPr>
          <a:xfrm>
            <a:off x="2928926" y="3929066"/>
            <a:ext cx="6000760" cy="584775"/>
          </a:xfrm>
          <a:prstGeom prst="rect">
            <a:avLst/>
          </a:prstGeom>
        </p:spPr>
        <p:txBody>
          <a:bodyPr wrap="square">
            <a:spAutoFit/>
          </a:bodyPr>
          <a:lstStyle/>
          <a:p>
            <a:pPr lvl="0" algn="ctr" eaLnBrk="0" fontAlgn="base" hangingPunct="0">
              <a:spcBef>
                <a:spcPct val="0"/>
              </a:spcBef>
              <a:spcAft>
                <a:spcPct val="0"/>
              </a:spcAft>
            </a:pPr>
            <a:r>
              <a:rPr lang="ru-RU" sz="3200" b="1" dirty="0" smtClean="0">
                <a:solidFill>
                  <a:srgbClr val="FF0000"/>
                </a:solidFill>
                <a:latin typeface="Palatino Linotype" pitchFamily="18" charset="0"/>
                <a:cs typeface="Times New Roman" pitchFamily="18" charset="0"/>
              </a:rPr>
              <a:t>ОРГАНИЗОВАННОСТЬ</a:t>
            </a:r>
            <a:endParaRPr lang="ru-RU" sz="3200" b="1" u="sng" dirty="0" smtClean="0">
              <a:solidFill>
                <a:srgbClr val="FF0000"/>
              </a:solidFill>
              <a:latin typeface="Palatino Linotype"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8"/>
            <a:ext cx="8786874" cy="1323439"/>
          </a:xfrm>
          <a:prstGeom prst="rect">
            <a:avLst/>
          </a:prstGeom>
        </p:spPr>
        <p:txBody>
          <a:bodyPr wrap="square">
            <a:spAutoFit/>
          </a:bodyPr>
          <a:lstStyle/>
          <a:p>
            <a:r>
              <a:rPr lang="ru-RU" sz="4000" dirty="0" smtClean="0">
                <a:latin typeface="Palatino Linotype" pitchFamily="18" charset="0"/>
              </a:rPr>
              <a:t>«Единственное условие, от которого зависит успех, есть терпение».</a:t>
            </a:r>
            <a:endParaRPr lang="ru-RU" sz="4000" dirty="0">
              <a:latin typeface="Palatino Linotyp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hlinkClick r:id="" action="ppaction://noaction"/>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282" y="285728"/>
            <a:ext cx="2718577" cy="242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214282" y="2857496"/>
            <a:ext cx="2643206" cy="369332"/>
          </a:xfrm>
          <a:prstGeom prst="rect">
            <a:avLst/>
          </a:prstGeom>
        </p:spPr>
        <p:txBody>
          <a:bodyPr wrap="square">
            <a:spAutoFit/>
          </a:bodyPr>
          <a:lstStyle/>
          <a:p>
            <a:pPr algn="ctr"/>
            <a:r>
              <a:rPr lang="ru-RU" b="1" dirty="0" smtClean="0">
                <a:latin typeface="Palatino Linotype" pitchFamily="18" charset="0"/>
              </a:rPr>
              <a:t>Л. Н. Толстой</a:t>
            </a:r>
          </a:p>
        </p:txBody>
      </p:sp>
      <p:pic>
        <p:nvPicPr>
          <p:cNvPr id="6146" name="Picture 2" descr="&amp;Gcy;&amp;ocy;&amp;scy;&amp;scy;&amp;ocy;&amp;vcy;&amp;iecy;&amp;tcy; &quot;&amp;pcy;&amp;ocy;&amp;dcy; &amp;iocy;&amp;lcy;&amp;ocy;&amp;chcy;&amp;kcy;&amp;ucy;&quot; - &amp;Rcy;&amp;acy;&amp;mcy;&amp;bcy;&amp;lcy;&amp;iecy;&amp;rcy;-&amp;Ncy;&amp;ocy;&amp;vcy;&amp;ocy;&amp;scy;&amp;tcy;&amp;icy;"/>
          <p:cNvPicPr>
            <a:picLocks noChangeAspect="1" noChangeArrowheads="1"/>
          </p:cNvPicPr>
          <p:nvPr/>
        </p:nvPicPr>
        <p:blipFill>
          <a:blip r:embed="rId4" cstate="print"/>
          <a:srcRect/>
          <a:stretch>
            <a:fillRect/>
          </a:stretch>
        </p:blipFill>
        <p:spPr bwMode="auto">
          <a:xfrm>
            <a:off x="5929322" y="3429000"/>
            <a:ext cx="3000364" cy="2261581"/>
          </a:xfrm>
          <a:prstGeom prst="rect">
            <a:avLst/>
          </a:prstGeom>
          <a:noFill/>
        </p:spPr>
      </p:pic>
      <p:pic>
        <p:nvPicPr>
          <p:cNvPr id="6148" name="Picture 4" descr="&amp;Mcy;&amp;ocy;&amp;dcy;&amp;ncy;&amp;ycy;&amp;jcy; &amp;pcy;&amp;rcy;&amp;icy;&amp;gcy;&amp;ocy;&amp;vcy;&amp;ocy;&amp;rcy; - &amp;Dcy;&amp;iecy;&amp;lcy;&amp;ocy; &amp;ocy; &amp;vcy;&amp;iecy;&amp;scy;&amp;iecy;&amp;lcy;&amp;ocy;&amp;jcy; &amp;vcy;&amp;dcy;&amp;ocy;&amp;vcy;&amp;iecy; - &amp;Pcy;&amp;iecy;&amp;rcy;&amp;vcy;&amp;ycy;&amp;jcy; &amp;kcy;&amp;acy;&amp;ncy;&amp;acy;&amp;lcy;"/>
          <p:cNvPicPr>
            <a:picLocks noChangeAspect="1" noChangeArrowheads="1"/>
          </p:cNvPicPr>
          <p:nvPr/>
        </p:nvPicPr>
        <p:blipFill>
          <a:blip r:embed="rId5" cstate="print"/>
          <a:srcRect l="26745" t="2175" r="25208"/>
          <a:stretch>
            <a:fillRect/>
          </a:stretch>
        </p:blipFill>
        <p:spPr bwMode="auto">
          <a:xfrm>
            <a:off x="3214678" y="3571876"/>
            <a:ext cx="2286016" cy="2618086"/>
          </a:xfrm>
          <a:prstGeom prst="rect">
            <a:avLst/>
          </a:prstGeom>
          <a:noFill/>
        </p:spPr>
      </p:pic>
      <p:pic>
        <p:nvPicPr>
          <p:cNvPr id="6150" name="Picture 6" descr="RUSSIA.RU - &amp;Bcy;&amp;lcy;&amp;ocy;&amp;gcy;&amp;icy; - &amp;YAcy;&amp;rcy;&amp;ocy;&amp;scy;&amp;lcy;&amp;acy;&amp;vcy; &amp;YAcy;&amp;rcy;&amp;ycy;&amp;shcy;"/>
          <p:cNvPicPr>
            <a:picLocks noChangeAspect="1" noChangeArrowheads="1"/>
          </p:cNvPicPr>
          <p:nvPr/>
        </p:nvPicPr>
        <p:blipFill>
          <a:blip r:embed="rId6" cstate="print"/>
          <a:srcRect/>
          <a:stretch>
            <a:fillRect/>
          </a:stretch>
        </p:blipFill>
        <p:spPr bwMode="auto">
          <a:xfrm>
            <a:off x="6429388" y="285728"/>
            <a:ext cx="2357454" cy="2766695"/>
          </a:xfrm>
          <a:prstGeom prst="rect">
            <a:avLst/>
          </a:prstGeom>
          <a:noFill/>
        </p:spPr>
      </p:pic>
      <p:pic>
        <p:nvPicPr>
          <p:cNvPr id="6152" name="Picture 8" descr="Jon Bon Jovi - &amp;Dcy;&amp;zhcy;&amp;ocy;&amp;ncy; &amp;Bcy;&amp;ocy;&amp;ncy; &amp;Dcy;&amp;zhcy;&amp;ocy;&amp;vcy;&amp;icy; - &amp;scy;&amp;mcy;&amp;ocy;&amp;tcy;&amp;rcy;&amp;iecy;&amp;tcy;&amp;softcy; &amp;fcy;&amp;ocy;&amp;tcy;&amp;ocy;&amp;gcy;&amp;rcy;&amp;acy;&amp;fcy;&amp;icy;&amp;yucy; &amp;ncy;&amp;ocy;&amp;mcy;&amp;iecy;&amp;rcy; 17…"/>
          <p:cNvPicPr>
            <a:picLocks noChangeAspect="1" noChangeArrowheads="1"/>
          </p:cNvPicPr>
          <p:nvPr/>
        </p:nvPicPr>
        <p:blipFill>
          <a:blip r:embed="rId7" cstate="print"/>
          <a:srcRect/>
          <a:stretch>
            <a:fillRect/>
          </a:stretch>
        </p:blipFill>
        <p:spPr bwMode="auto">
          <a:xfrm>
            <a:off x="428596" y="3357562"/>
            <a:ext cx="1868030" cy="2357454"/>
          </a:xfrm>
          <a:prstGeom prst="rect">
            <a:avLst/>
          </a:prstGeom>
          <a:noFill/>
        </p:spPr>
      </p:pic>
      <p:pic>
        <p:nvPicPr>
          <p:cNvPr id="6156" name="Picture 12" descr="http://im0-tub-ru.yandex.net/i?id=d350cd7050b6f68ed13e15c5e7c2dadf-80-144&amp;n=21"/>
          <p:cNvPicPr>
            <a:picLocks noChangeAspect="1" noChangeArrowheads="1"/>
          </p:cNvPicPr>
          <p:nvPr/>
        </p:nvPicPr>
        <p:blipFill>
          <a:blip r:embed="rId8" cstate="print"/>
          <a:srcRect/>
          <a:stretch>
            <a:fillRect/>
          </a:stretch>
        </p:blipFill>
        <p:spPr bwMode="auto">
          <a:xfrm>
            <a:off x="3428992" y="285728"/>
            <a:ext cx="2000264" cy="2631927"/>
          </a:xfrm>
          <a:prstGeom prst="rect">
            <a:avLst/>
          </a:prstGeom>
          <a:noFill/>
        </p:spPr>
      </p:pic>
      <p:sp>
        <p:nvSpPr>
          <p:cNvPr id="10" name="Прямоугольник 9"/>
          <p:cNvSpPr/>
          <p:nvPr/>
        </p:nvSpPr>
        <p:spPr>
          <a:xfrm>
            <a:off x="3214678" y="2928934"/>
            <a:ext cx="2428892" cy="369332"/>
          </a:xfrm>
          <a:prstGeom prst="rect">
            <a:avLst/>
          </a:prstGeom>
        </p:spPr>
        <p:txBody>
          <a:bodyPr wrap="square">
            <a:spAutoFit/>
          </a:bodyPr>
          <a:lstStyle/>
          <a:p>
            <a:pPr algn="ctr"/>
            <a:r>
              <a:rPr lang="ru-RU" b="1" dirty="0" smtClean="0">
                <a:latin typeface="Palatino Linotype" pitchFamily="18" charset="0"/>
              </a:rPr>
              <a:t>В.А. Сухомлинский</a:t>
            </a:r>
          </a:p>
        </p:txBody>
      </p:sp>
      <p:sp>
        <p:nvSpPr>
          <p:cNvPr id="11" name="Прямоугольник 10"/>
          <p:cNvSpPr/>
          <p:nvPr/>
        </p:nvSpPr>
        <p:spPr>
          <a:xfrm>
            <a:off x="6858016" y="3000372"/>
            <a:ext cx="1592103" cy="369332"/>
          </a:xfrm>
          <a:prstGeom prst="rect">
            <a:avLst/>
          </a:prstGeom>
        </p:spPr>
        <p:txBody>
          <a:bodyPr wrap="none">
            <a:spAutoFit/>
          </a:bodyPr>
          <a:lstStyle/>
          <a:p>
            <a:pPr algn="ctr"/>
            <a:r>
              <a:rPr lang="ru-RU" b="1" dirty="0" smtClean="0">
                <a:latin typeface="Palatino Linotype" pitchFamily="18" charset="0"/>
              </a:rPr>
              <a:t>М. Цветаева</a:t>
            </a:r>
          </a:p>
        </p:txBody>
      </p:sp>
      <p:sp>
        <p:nvSpPr>
          <p:cNvPr id="12" name="Прямоугольник 11"/>
          <p:cNvSpPr/>
          <p:nvPr/>
        </p:nvSpPr>
        <p:spPr>
          <a:xfrm>
            <a:off x="256486" y="5929330"/>
            <a:ext cx="2222083" cy="369332"/>
          </a:xfrm>
          <a:prstGeom prst="rect">
            <a:avLst/>
          </a:prstGeom>
        </p:spPr>
        <p:txBody>
          <a:bodyPr wrap="none">
            <a:spAutoFit/>
          </a:bodyPr>
          <a:lstStyle/>
          <a:p>
            <a:pPr algn="ctr"/>
            <a:r>
              <a:rPr lang="ru-RU" b="1" dirty="0" smtClean="0">
                <a:latin typeface="Palatino Linotype" pitchFamily="18" charset="0"/>
              </a:rPr>
              <a:t>Джон Бон </a:t>
            </a:r>
            <a:r>
              <a:rPr lang="ru-RU" b="1" dirty="0" err="1" smtClean="0">
                <a:latin typeface="Palatino Linotype" pitchFamily="18" charset="0"/>
              </a:rPr>
              <a:t>Джови</a:t>
            </a:r>
            <a:endParaRPr lang="ru-RU" b="1" dirty="0" smtClean="0">
              <a:latin typeface="Palatino Linotype" pitchFamily="18" charset="0"/>
            </a:endParaRPr>
          </a:p>
        </p:txBody>
      </p:sp>
      <p:sp>
        <p:nvSpPr>
          <p:cNvPr id="13" name="Прямоугольник 12"/>
          <p:cNvSpPr/>
          <p:nvPr/>
        </p:nvSpPr>
        <p:spPr>
          <a:xfrm>
            <a:off x="3474888" y="6286520"/>
            <a:ext cx="1786066" cy="369332"/>
          </a:xfrm>
          <a:prstGeom prst="rect">
            <a:avLst/>
          </a:prstGeom>
        </p:spPr>
        <p:txBody>
          <a:bodyPr wrap="none">
            <a:spAutoFit/>
          </a:bodyPr>
          <a:lstStyle/>
          <a:p>
            <a:pPr algn="ctr"/>
            <a:r>
              <a:rPr lang="ru-RU" b="1" dirty="0" smtClean="0">
                <a:latin typeface="Palatino Linotype" pitchFamily="18" charset="0"/>
              </a:rPr>
              <a:t>Э. </a:t>
            </a:r>
            <a:r>
              <a:rPr lang="ru-RU" b="1" dirty="0" err="1" smtClean="0">
                <a:latin typeface="Palatino Linotype" pitchFamily="18" charset="0"/>
              </a:rPr>
              <a:t>Хромченко</a:t>
            </a:r>
            <a:endParaRPr lang="ru-RU" b="1" dirty="0" smtClean="0">
              <a:latin typeface="Palatino Linotype" pitchFamily="18" charset="0"/>
            </a:endParaRPr>
          </a:p>
        </p:txBody>
      </p:sp>
      <p:sp>
        <p:nvSpPr>
          <p:cNvPr id="14" name="Прямоугольник 13"/>
          <p:cNvSpPr/>
          <p:nvPr/>
        </p:nvSpPr>
        <p:spPr>
          <a:xfrm>
            <a:off x="6873943" y="5786454"/>
            <a:ext cx="1417376" cy="369332"/>
          </a:xfrm>
          <a:prstGeom prst="rect">
            <a:avLst/>
          </a:prstGeom>
        </p:spPr>
        <p:txBody>
          <a:bodyPr wrap="none">
            <a:spAutoFit/>
          </a:bodyPr>
          <a:lstStyle/>
          <a:p>
            <a:pPr algn="ctr"/>
            <a:r>
              <a:rPr lang="ru-RU" b="1" dirty="0" smtClean="0">
                <a:latin typeface="Palatino Linotype" pitchFamily="18" charset="0"/>
              </a:rPr>
              <a:t>В.В. Путин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8"/>
            <a:ext cx="8786874" cy="1323439"/>
          </a:xfrm>
          <a:prstGeom prst="rect">
            <a:avLst/>
          </a:prstGeom>
        </p:spPr>
        <p:txBody>
          <a:bodyPr wrap="square">
            <a:spAutoFit/>
          </a:bodyPr>
          <a:lstStyle/>
          <a:p>
            <a:r>
              <a:rPr lang="ru-RU" sz="4000" dirty="0" smtClean="0">
                <a:latin typeface="Palatino Linotype" pitchFamily="18" charset="0"/>
              </a:rPr>
              <a:t>«Единственное условие, от которого зависит успех, есть терпение».</a:t>
            </a:r>
            <a:endParaRPr lang="ru-RU" sz="4000" dirty="0">
              <a:latin typeface="Palatino Linotype" pitchFamily="18" charset="0"/>
            </a:endParaRPr>
          </a:p>
        </p:txBody>
      </p:sp>
      <p:sp>
        <p:nvSpPr>
          <p:cNvPr id="3" name="Прямоугольник 2"/>
          <p:cNvSpPr/>
          <p:nvPr/>
        </p:nvSpPr>
        <p:spPr>
          <a:xfrm>
            <a:off x="2928926" y="3000372"/>
            <a:ext cx="6072198" cy="461665"/>
          </a:xfrm>
          <a:prstGeom prst="rect">
            <a:avLst/>
          </a:prstGeom>
        </p:spPr>
        <p:txBody>
          <a:bodyPr wrap="square">
            <a:spAutoFit/>
          </a:bodyPr>
          <a:lstStyle/>
          <a:p>
            <a:pPr algn="ctr"/>
            <a:r>
              <a:rPr lang="ru-RU" sz="2400" b="1" dirty="0" smtClean="0">
                <a:latin typeface="Palatino Linotype" pitchFamily="18" charset="0"/>
              </a:rPr>
              <a:t>Лев Николаевич Толстой </a:t>
            </a:r>
            <a:endParaRPr lang="ru-RU" sz="2400" b="1" dirty="0">
              <a:latin typeface="Palatino Linotype" pitchFamily="18" charset="0"/>
            </a:endParaRPr>
          </a:p>
        </p:txBody>
      </p:sp>
      <p:pic>
        <p:nvPicPr>
          <p:cNvPr id="4" name="Picture 2">
            <a:hlinkClick r:id="" action="ppaction://noaction"/>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282" y="2714620"/>
            <a:ext cx="2718577" cy="242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8"/>
            <a:ext cx="8786874" cy="1323439"/>
          </a:xfrm>
          <a:prstGeom prst="rect">
            <a:avLst/>
          </a:prstGeom>
        </p:spPr>
        <p:txBody>
          <a:bodyPr wrap="square">
            <a:spAutoFit/>
          </a:bodyPr>
          <a:lstStyle/>
          <a:p>
            <a:r>
              <a:rPr lang="ru-RU" sz="4000" dirty="0" smtClean="0">
                <a:latin typeface="Palatino Linotype" pitchFamily="18" charset="0"/>
              </a:rPr>
              <a:t>«Единственное условие, от которого зависит успех, есть терпение».</a:t>
            </a:r>
            <a:endParaRPr lang="ru-RU" sz="4000" dirty="0">
              <a:latin typeface="Palatino Linotype" pitchFamily="18" charset="0"/>
            </a:endParaRPr>
          </a:p>
        </p:txBody>
      </p:sp>
      <p:sp>
        <p:nvSpPr>
          <p:cNvPr id="3" name="Прямоугольник 2"/>
          <p:cNvSpPr/>
          <p:nvPr/>
        </p:nvSpPr>
        <p:spPr>
          <a:xfrm>
            <a:off x="2928926" y="3000372"/>
            <a:ext cx="6072198" cy="461665"/>
          </a:xfrm>
          <a:prstGeom prst="rect">
            <a:avLst/>
          </a:prstGeom>
        </p:spPr>
        <p:txBody>
          <a:bodyPr wrap="square">
            <a:spAutoFit/>
          </a:bodyPr>
          <a:lstStyle/>
          <a:p>
            <a:pPr algn="ctr"/>
            <a:r>
              <a:rPr lang="ru-RU" sz="2400" b="1" dirty="0" smtClean="0">
                <a:latin typeface="Palatino Linotype" pitchFamily="18" charset="0"/>
              </a:rPr>
              <a:t>Лев Николаевич Толстой </a:t>
            </a:r>
            <a:endParaRPr lang="ru-RU" sz="2400" b="1" dirty="0">
              <a:latin typeface="Palatino Linotype" pitchFamily="18" charset="0"/>
            </a:endParaRPr>
          </a:p>
        </p:txBody>
      </p:sp>
      <p:pic>
        <p:nvPicPr>
          <p:cNvPr id="4" name="Picture 2">
            <a:hlinkClick r:id="" action="ppaction://noaction"/>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282" y="2714620"/>
            <a:ext cx="2718577" cy="242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3071802" y="3929066"/>
            <a:ext cx="6072198" cy="584775"/>
          </a:xfrm>
          <a:prstGeom prst="rect">
            <a:avLst/>
          </a:prstGeom>
        </p:spPr>
        <p:txBody>
          <a:bodyPr wrap="square">
            <a:spAutoFit/>
          </a:bodyPr>
          <a:lstStyle/>
          <a:p>
            <a:pPr algn="ctr"/>
            <a:r>
              <a:rPr lang="ru-RU" sz="3200" b="1" dirty="0" smtClean="0">
                <a:solidFill>
                  <a:srgbClr val="FF0000"/>
                </a:solidFill>
                <a:latin typeface="Palatino Linotype" pitchFamily="18" charset="0"/>
              </a:rPr>
              <a:t>ТЕРПЕНИЕ</a:t>
            </a:r>
            <a:endParaRPr lang="ru-RU" sz="3200" b="1" dirty="0">
              <a:solidFill>
                <a:srgbClr val="FF0000"/>
              </a:solidFill>
              <a:latin typeface="Palatino Linotype"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14290"/>
            <a:ext cx="8572560" cy="1323439"/>
          </a:xfrm>
          <a:prstGeom prst="rect">
            <a:avLst/>
          </a:prstGeom>
        </p:spPr>
        <p:txBody>
          <a:bodyPr wrap="square">
            <a:spAutoFit/>
          </a:bodyPr>
          <a:lstStyle/>
          <a:p>
            <a:r>
              <a:rPr lang="ru-RU" sz="4000" dirty="0" smtClean="0">
                <a:latin typeface="Palatino Linotype" pitchFamily="18" charset="0"/>
              </a:rPr>
              <a:t>«Успех – это когда ты девять раз упал, но десять раз поднялся». </a:t>
            </a:r>
            <a:endParaRPr lang="ru-RU" sz="4000" dirty="0">
              <a:latin typeface="Palatino Linotype"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14290"/>
            <a:ext cx="8572560" cy="1323439"/>
          </a:xfrm>
          <a:prstGeom prst="rect">
            <a:avLst/>
          </a:prstGeom>
        </p:spPr>
        <p:txBody>
          <a:bodyPr wrap="square">
            <a:spAutoFit/>
          </a:bodyPr>
          <a:lstStyle/>
          <a:p>
            <a:r>
              <a:rPr lang="ru-RU" sz="4000" dirty="0" smtClean="0">
                <a:latin typeface="Palatino Linotype" pitchFamily="18" charset="0"/>
              </a:rPr>
              <a:t>«Успех – это когда ты девять раз упал, но десять раз поднялся». </a:t>
            </a:r>
            <a:endParaRPr lang="ru-RU" sz="4000" dirty="0">
              <a:latin typeface="Palatino Linotype" pitchFamily="18" charset="0"/>
            </a:endParaRPr>
          </a:p>
        </p:txBody>
      </p:sp>
      <p:sp>
        <p:nvSpPr>
          <p:cNvPr id="8" name="Прямоугольник 7"/>
          <p:cNvSpPr/>
          <p:nvPr/>
        </p:nvSpPr>
        <p:spPr>
          <a:xfrm>
            <a:off x="2857488" y="2428868"/>
            <a:ext cx="4572000" cy="461665"/>
          </a:xfrm>
          <a:prstGeom prst="rect">
            <a:avLst/>
          </a:prstGeom>
        </p:spPr>
        <p:txBody>
          <a:bodyPr>
            <a:spAutoFit/>
          </a:bodyPr>
          <a:lstStyle/>
          <a:p>
            <a:pPr algn="ctr"/>
            <a:r>
              <a:rPr lang="ru-RU" sz="2400" b="1" dirty="0" smtClean="0">
                <a:latin typeface="Palatino Linotype" pitchFamily="18" charset="0"/>
              </a:rPr>
              <a:t>Джон Бон </a:t>
            </a:r>
            <a:r>
              <a:rPr lang="ru-RU" sz="2400" b="1" dirty="0" err="1" smtClean="0">
                <a:latin typeface="Palatino Linotype" pitchFamily="18" charset="0"/>
              </a:rPr>
              <a:t>Джови</a:t>
            </a:r>
            <a:endParaRPr lang="ru-RU" sz="2400" b="1" dirty="0">
              <a:latin typeface="Palatino Linotype" pitchFamily="18" charset="0"/>
            </a:endParaRPr>
          </a:p>
        </p:txBody>
      </p:sp>
      <p:pic>
        <p:nvPicPr>
          <p:cNvPr id="9" name="Picture 8" descr="Jon Bon Jovi - &amp;Dcy;&amp;zhcy;&amp;ocy;&amp;ncy; &amp;Bcy;&amp;ocy;&amp;ncy; &amp;Dcy;&amp;zhcy;&amp;ocy;&amp;vcy;&amp;icy; - &amp;scy;&amp;mcy;&amp;ocy;&amp;tcy;&amp;rcy;&amp;iecy;&amp;tcy;&amp;softcy; &amp;fcy;&amp;ocy;&amp;tcy;&amp;ocy;&amp;gcy;&amp;rcy;&amp;acy;&amp;fcy;&amp;icy;&amp;yucy; &amp;ncy;&amp;ocy;&amp;mcy;&amp;iecy;&amp;rcy; 17…"/>
          <p:cNvPicPr>
            <a:picLocks noChangeAspect="1" noChangeArrowheads="1"/>
          </p:cNvPicPr>
          <p:nvPr/>
        </p:nvPicPr>
        <p:blipFill>
          <a:blip r:embed="rId2" cstate="print"/>
          <a:srcRect/>
          <a:stretch>
            <a:fillRect/>
          </a:stretch>
        </p:blipFill>
        <p:spPr bwMode="auto">
          <a:xfrm>
            <a:off x="357158" y="2285992"/>
            <a:ext cx="2264279" cy="285752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14290"/>
            <a:ext cx="8572560" cy="1323439"/>
          </a:xfrm>
          <a:prstGeom prst="rect">
            <a:avLst/>
          </a:prstGeom>
        </p:spPr>
        <p:txBody>
          <a:bodyPr wrap="square">
            <a:spAutoFit/>
          </a:bodyPr>
          <a:lstStyle/>
          <a:p>
            <a:r>
              <a:rPr lang="ru-RU" sz="4000" dirty="0" smtClean="0">
                <a:latin typeface="Palatino Linotype" pitchFamily="18" charset="0"/>
              </a:rPr>
              <a:t>«Успех – это когда ты девять раз упал, но десять раз поднялся». </a:t>
            </a:r>
            <a:endParaRPr lang="ru-RU" sz="4000" dirty="0">
              <a:latin typeface="Palatino Linotype" pitchFamily="18" charset="0"/>
            </a:endParaRPr>
          </a:p>
        </p:txBody>
      </p:sp>
      <p:sp>
        <p:nvSpPr>
          <p:cNvPr id="8" name="Прямоугольник 7"/>
          <p:cNvSpPr/>
          <p:nvPr/>
        </p:nvSpPr>
        <p:spPr>
          <a:xfrm>
            <a:off x="2857488" y="2428868"/>
            <a:ext cx="4572000" cy="461665"/>
          </a:xfrm>
          <a:prstGeom prst="rect">
            <a:avLst/>
          </a:prstGeom>
        </p:spPr>
        <p:txBody>
          <a:bodyPr>
            <a:spAutoFit/>
          </a:bodyPr>
          <a:lstStyle/>
          <a:p>
            <a:pPr algn="ctr"/>
            <a:r>
              <a:rPr lang="ru-RU" sz="2400" b="1" dirty="0" smtClean="0">
                <a:latin typeface="Palatino Linotype" pitchFamily="18" charset="0"/>
              </a:rPr>
              <a:t>Джон Бон </a:t>
            </a:r>
            <a:r>
              <a:rPr lang="ru-RU" sz="2400" b="1" dirty="0" err="1" smtClean="0">
                <a:latin typeface="Palatino Linotype" pitchFamily="18" charset="0"/>
              </a:rPr>
              <a:t>Джови</a:t>
            </a:r>
            <a:endParaRPr lang="ru-RU" sz="2400" b="1" dirty="0">
              <a:latin typeface="Palatino Linotype" pitchFamily="18" charset="0"/>
            </a:endParaRPr>
          </a:p>
        </p:txBody>
      </p:sp>
      <p:pic>
        <p:nvPicPr>
          <p:cNvPr id="9" name="Picture 8" descr="Jon Bon Jovi - &amp;Dcy;&amp;zhcy;&amp;ocy;&amp;ncy; &amp;Bcy;&amp;ocy;&amp;ncy; &amp;Dcy;&amp;zhcy;&amp;ocy;&amp;vcy;&amp;icy; - &amp;scy;&amp;mcy;&amp;ocy;&amp;tcy;&amp;rcy;&amp;iecy;&amp;tcy;&amp;softcy; &amp;fcy;&amp;ocy;&amp;tcy;&amp;ocy;&amp;gcy;&amp;rcy;&amp;acy;&amp;fcy;&amp;icy;&amp;yucy; &amp;ncy;&amp;ocy;&amp;mcy;&amp;iecy;&amp;rcy; 17…"/>
          <p:cNvPicPr>
            <a:picLocks noChangeAspect="1" noChangeArrowheads="1"/>
          </p:cNvPicPr>
          <p:nvPr/>
        </p:nvPicPr>
        <p:blipFill>
          <a:blip r:embed="rId2" cstate="print"/>
          <a:srcRect/>
          <a:stretch>
            <a:fillRect/>
          </a:stretch>
        </p:blipFill>
        <p:spPr bwMode="auto">
          <a:xfrm>
            <a:off x="357158" y="2285992"/>
            <a:ext cx="2264279" cy="2857520"/>
          </a:xfrm>
          <a:prstGeom prst="rect">
            <a:avLst/>
          </a:prstGeom>
          <a:noFill/>
        </p:spPr>
      </p:pic>
      <p:sp>
        <p:nvSpPr>
          <p:cNvPr id="10" name="Прямоугольник 9"/>
          <p:cNvSpPr/>
          <p:nvPr/>
        </p:nvSpPr>
        <p:spPr>
          <a:xfrm>
            <a:off x="3000364" y="3357562"/>
            <a:ext cx="4572000" cy="584775"/>
          </a:xfrm>
          <a:prstGeom prst="rect">
            <a:avLst/>
          </a:prstGeom>
        </p:spPr>
        <p:txBody>
          <a:bodyPr>
            <a:spAutoFit/>
          </a:bodyPr>
          <a:lstStyle/>
          <a:p>
            <a:pPr algn="ctr"/>
            <a:r>
              <a:rPr lang="ru-RU" sz="3200" b="1" dirty="0" smtClean="0">
                <a:solidFill>
                  <a:srgbClr val="FF0000"/>
                </a:solidFill>
                <a:latin typeface="Palatino Linotype" pitchFamily="18" charset="0"/>
              </a:rPr>
              <a:t>НАСТОЙЧИВОСТЬ</a:t>
            </a:r>
            <a:endParaRPr lang="ru-RU" sz="3200" b="1" dirty="0">
              <a:solidFill>
                <a:srgbClr val="FF0000"/>
              </a:solidFill>
              <a:latin typeface="Palatino Linotype"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44" y="285729"/>
            <a:ext cx="8858312" cy="1000131"/>
          </a:xfrm>
        </p:spPr>
        <p:txBody>
          <a:bodyPr>
            <a:noAutofit/>
          </a:bodyPr>
          <a:lstStyle/>
          <a:p>
            <a:r>
              <a:rPr lang="ru-RU" sz="4200" b="1" dirty="0" smtClean="0">
                <a:solidFill>
                  <a:srgbClr val="FF0000"/>
                </a:solidFill>
                <a:latin typeface="Palatino Linotype" pitchFamily="18" charset="0"/>
              </a:rPr>
              <a:t>Модель успешного человека</a:t>
            </a:r>
            <a:endParaRPr lang="ru-RU" sz="4200" b="1" dirty="0">
              <a:solidFill>
                <a:srgbClr val="FF0000"/>
              </a:solidFill>
              <a:latin typeface="Palatino Linotype" pitchFamily="18" charset="0"/>
            </a:endParaRPr>
          </a:p>
        </p:txBody>
      </p:sp>
      <p:sp>
        <p:nvSpPr>
          <p:cNvPr id="3" name="Подзаголовок 2"/>
          <p:cNvSpPr>
            <a:spLocks noGrp="1"/>
          </p:cNvSpPr>
          <p:nvPr>
            <p:ph type="subTitle" idx="1"/>
          </p:nvPr>
        </p:nvSpPr>
        <p:spPr>
          <a:xfrm>
            <a:off x="1371600" y="1428736"/>
            <a:ext cx="6400800" cy="4357718"/>
          </a:xfrm>
        </p:spPr>
        <p:txBody>
          <a:bodyPr>
            <a:noAutofit/>
          </a:bodyPr>
          <a:lstStyle/>
          <a:p>
            <a:r>
              <a:rPr lang="ru-RU" sz="4000" dirty="0" smtClean="0">
                <a:solidFill>
                  <a:schemeClr val="tx1"/>
                </a:solidFill>
                <a:latin typeface="Palatino Linotype" pitchFamily="18" charset="0"/>
              </a:rPr>
              <a:t>Уверенность</a:t>
            </a:r>
          </a:p>
          <a:p>
            <a:r>
              <a:rPr lang="ru-RU" sz="4000" dirty="0" smtClean="0">
                <a:solidFill>
                  <a:schemeClr val="tx1"/>
                </a:solidFill>
                <a:latin typeface="Palatino Linotype" pitchFamily="18" charset="0"/>
              </a:rPr>
              <a:t>Активность</a:t>
            </a:r>
          </a:p>
          <a:p>
            <a:r>
              <a:rPr lang="ru-RU" sz="4000" dirty="0" smtClean="0">
                <a:solidFill>
                  <a:schemeClr val="tx1"/>
                </a:solidFill>
                <a:latin typeface="Palatino Linotype" pitchFamily="18" charset="0"/>
              </a:rPr>
              <a:t>Упорство</a:t>
            </a:r>
          </a:p>
          <a:p>
            <a:r>
              <a:rPr lang="ru-RU" sz="4000" dirty="0" smtClean="0">
                <a:solidFill>
                  <a:schemeClr val="tx1"/>
                </a:solidFill>
                <a:latin typeface="Palatino Linotype" pitchFamily="18" charset="0"/>
              </a:rPr>
              <a:t>Организованность</a:t>
            </a:r>
          </a:p>
          <a:p>
            <a:r>
              <a:rPr lang="ru-RU" sz="4000" dirty="0" smtClean="0">
                <a:solidFill>
                  <a:schemeClr val="tx1"/>
                </a:solidFill>
                <a:latin typeface="Palatino Linotype" pitchFamily="18" charset="0"/>
              </a:rPr>
              <a:t>Терпение</a:t>
            </a:r>
          </a:p>
          <a:p>
            <a:r>
              <a:rPr lang="ru-RU" sz="4000" dirty="0" smtClean="0">
                <a:solidFill>
                  <a:schemeClr val="tx1"/>
                </a:solidFill>
                <a:latin typeface="Palatino Linotype" pitchFamily="18" charset="0"/>
              </a:rPr>
              <a:t>Настойчивость</a:t>
            </a:r>
          </a:p>
          <a:p>
            <a:endParaRPr lang="ru-RU" sz="40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FF0000"/>
                </a:solidFill>
                <a:latin typeface="Palatino Linotype" pitchFamily="18" charset="0"/>
              </a:rPr>
              <a:t>Модель успешного человека</a:t>
            </a:r>
            <a:endParaRPr lang="ru-RU" dirty="0"/>
          </a:p>
        </p:txBody>
      </p:sp>
      <p:sp>
        <p:nvSpPr>
          <p:cNvPr id="3" name="Содержимое 2"/>
          <p:cNvSpPr>
            <a:spLocks noGrp="1"/>
          </p:cNvSpPr>
          <p:nvPr>
            <p:ph idx="1"/>
          </p:nvPr>
        </p:nvSpPr>
        <p:spPr>
          <a:xfrm>
            <a:off x="457200" y="1428736"/>
            <a:ext cx="8229600" cy="4697427"/>
          </a:xfrm>
        </p:spPr>
        <p:txBody>
          <a:bodyPr numCol="2" anchor="ctr">
            <a:normAutofit fontScale="47500" lnSpcReduction="20000"/>
          </a:bodyPr>
          <a:lstStyle/>
          <a:p>
            <a:r>
              <a:rPr lang="ru-RU" sz="5100" dirty="0" smtClean="0"/>
              <a:t>чувство товарищества</a:t>
            </a:r>
          </a:p>
          <a:p>
            <a:r>
              <a:rPr lang="ru-RU" sz="5100" dirty="0" smtClean="0"/>
              <a:t>способность к творчеству </a:t>
            </a:r>
          </a:p>
          <a:p>
            <a:r>
              <a:rPr lang="ru-RU" sz="5100" dirty="0" smtClean="0"/>
              <a:t>любознательность</a:t>
            </a:r>
          </a:p>
          <a:p>
            <a:r>
              <a:rPr lang="ru-RU" sz="5100" dirty="0" smtClean="0"/>
              <a:t>озабоченность материальным успехом</a:t>
            </a:r>
          </a:p>
          <a:p>
            <a:r>
              <a:rPr lang="ru-RU" sz="5100" dirty="0" smtClean="0"/>
              <a:t>порядочность</a:t>
            </a:r>
          </a:p>
          <a:p>
            <a:r>
              <a:rPr lang="ru-RU" sz="5100" dirty="0" smtClean="0"/>
              <a:t>честность</a:t>
            </a:r>
          </a:p>
          <a:p>
            <a:r>
              <a:rPr lang="ru-RU" sz="5100" dirty="0" smtClean="0"/>
              <a:t>доброта</a:t>
            </a:r>
          </a:p>
          <a:p>
            <a:r>
              <a:rPr lang="ru-RU" sz="5100" dirty="0" smtClean="0"/>
              <a:t>независимость</a:t>
            </a:r>
          </a:p>
          <a:p>
            <a:r>
              <a:rPr lang="ru-RU" sz="5100" dirty="0" smtClean="0"/>
              <a:t>интеллектуальная развитость</a:t>
            </a:r>
          </a:p>
          <a:p>
            <a:r>
              <a:rPr lang="ru-RU" sz="5100" dirty="0" smtClean="0"/>
              <a:t>послушание</a:t>
            </a:r>
          </a:p>
          <a:p>
            <a:r>
              <a:rPr lang="ru-RU" sz="5100" dirty="0" smtClean="0"/>
              <a:t>предприимчивость </a:t>
            </a:r>
          </a:p>
          <a:p>
            <a:r>
              <a:rPr lang="ru-RU" sz="5100" dirty="0" smtClean="0"/>
              <a:t>открытость</a:t>
            </a:r>
          </a:p>
          <a:p>
            <a:r>
              <a:rPr lang="ru-RU" sz="5100" dirty="0" smtClean="0"/>
              <a:t>наличие собственных убеждений</a:t>
            </a:r>
          </a:p>
          <a:p>
            <a:r>
              <a:rPr lang="ru-RU" sz="5100" dirty="0" smtClean="0"/>
              <a:t>уравновешенность</a:t>
            </a:r>
          </a:p>
          <a:p>
            <a:r>
              <a:rPr lang="ru-RU" sz="5100" dirty="0" smtClean="0"/>
              <a:t>организованность</a:t>
            </a:r>
          </a:p>
          <a:p>
            <a:r>
              <a:rPr lang="ru-RU" sz="5100" dirty="0" smtClean="0"/>
              <a:t>чувство юмора</a:t>
            </a:r>
          </a:p>
          <a:p>
            <a:r>
              <a:rPr lang="ru-RU" sz="5100" dirty="0" smtClean="0"/>
              <a:t>эмоциональность</a:t>
            </a:r>
          </a:p>
          <a:p>
            <a:r>
              <a:rPr lang="ru-RU" sz="5100" dirty="0" smtClean="0"/>
              <a:t> искренность</a:t>
            </a:r>
          </a:p>
          <a:p>
            <a:r>
              <a:rPr lang="ru-RU" sz="5100" dirty="0" smtClean="0"/>
              <a:t>способность адаптироваться</a:t>
            </a:r>
          </a:p>
          <a:p>
            <a:r>
              <a:rPr lang="ru-RU" sz="5100" dirty="0" smtClean="0"/>
              <a:t>воспитанность</a:t>
            </a:r>
          </a:p>
          <a:p>
            <a:r>
              <a:rPr lang="ru-RU" sz="5100" dirty="0" smtClean="0"/>
              <a:t>терпение</a:t>
            </a:r>
          </a:p>
          <a:p>
            <a:r>
              <a:rPr lang="ru-RU" sz="5100" dirty="0" smtClean="0"/>
              <a:t>настойчивость</a:t>
            </a:r>
          </a:p>
          <a:p>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2" cstate="print"/>
          <a:srcRect/>
          <a:stretch>
            <a:fillRect/>
          </a:stretch>
        </p:blipFill>
        <p:spPr bwMode="auto">
          <a:xfrm>
            <a:off x="1071538" y="642918"/>
            <a:ext cx="7239051" cy="5429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100278"/>
            <a:ext cx="828680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8000" b="1" u="none" strike="noStrike" cap="none" normalizeH="0" baseline="0" dirty="0" smtClean="0">
                <a:ln>
                  <a:noFill/>
                </a:ln>
                <a:solidFill>
                  <a:srgbClr val="FF0000"/>
                </a:solidFill>
                <a:effectLst/>
                <a:latin typeface="Palatino Linotype" pitchFamily="18" charset="0"/>
                <a:ea typeface="Times New Roman" pitchFamily="18" charset="0"/>
              </a:rPr>
              <a:t>Успех</a:t>
            </a: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4400" b="0" i="1" u="none" strike="noStrike" cap="none" normalizeH="0" baseline="0" dirty="0" smtClean="0">
                <a:ln>
                  <a:noFill/>
                </a:ln>
                <a:solidFill>
                  <a:schemeClr val="tx1"/>
                </a:solidFill>
                <a:effectLst/>
                <a:latin typeface="Palatino Linotype" pitchFamily="18" charset="0"/>
                <a:ea typeface="Times New Roman" pitchFamily="18" charset="0"/>
              </a:rPr>
              <a:t>1</a:t>
            </a: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   Удача  в достижении чего – </a:t>
            </a:r>
            <a:r>
              <a:rPr kumimoji="0" lang="ru-RU" sz="4400" b="0" u="none" strike="noStrike" cap="none" normalizeH="0" baseline="0" dirty="0" err="1" smtClean="0">
                <a:ln>
                  <a:noFill/>
                </a:ln>
                <a:solidFill>
                  <a:schemeClr val="tx1"/>
                </a:solidFill>
                <a:effectLst/>
                <a:latin typeface="Palatino Linotype" pitchFamily="18" charset="0"/>
                <a:ea typeface="Times New Roman" pitchFamily="18" charset="0"/>
              </a:rPr>
              <a:t>нибудь</a:t>
            </a: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2.    Общественное признание.</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3.</a:t>
            </a:r>
            <a:r>
              <a:rPr kumimoji="0" lang="ru-RU" sz="4400" b="0" u="none" strike="noStrike" cap="none" normalizeH="0" dirty="0" smtClean="0">
                <a:ln>
                  <a:noFill/>
                </a:ln>
                <a:solidFill>
                  <a:schemeClr val="tx1"/>
                </a:solidFill>
                <a:effectLst/>
                <a:latin typeface="Palatino Linotype" pitchFamily="18" charset="0"/>
                <a:ea typeface="Times New Roman" pitchFamily="18" charset="0"/>
              </a:rPr>
              <a:t> </a:t>
            </a:r>
            <a:r>
              <a:rPr kumimoji="0" lang="ru-RU" sz="4400" b="0" u="none" strike="noStrike" cap="none" normalizeH="0" baseline="0" dirty="0" smtClean="0">
                <a:ln>
                  <a:noFill/>
                </a:ln>
                <a:solidFill>
                  <a:schemeClr val="tx1"/>
                </a:solidFill>
                <a:effectLst/>
                <a:latin typeface="Palatino Linotype" pitchFamily="18" charset="0"/>
                <a:ea typeface="Times New Roman" pitchFamily="18" charset="0"/>
              </a:rPr>
              <a:t>Хорошие результаты в работе, учёбе.</a:t>
            </a:r>
          </a:p>
          <a:p>
            <a:pPr marL="0" marR="0" lvl="0" indent="0" algn="just" defTabSz="914400" rtl="0" eaLnBrk="0" fontAlgn="base" latinLnBrk="0" hangingPunct="0">
              <a:lnSpc>
                <a:spcPct val="100000"/>
              </a:lnSpc>
              <a:spcBef>
                <a:spcPct val="0"/>
              </a:spcBef>
              <a:spcAft>
                <a:spcPct val="0"/>
              </a:spcAft>
              <a:buClrTx/>
              <a:buSzTx/>
              <a:buFontTx/>
              <a:buNone/>
              <a:tabLst/>
            </a:pPr>
            <a:r>
              <a:rPr lang="ru-RU" sz="3200" i="1" dirty="0" smtClean="0">
                <a:latin typeface="Palatino Linotype" pitchFamily="18" charset="0"/>
                <a:ea typeface="Times New Roman" pitchFamily="18" charset="0"/>
              </a:rPr>
              <a:t>С.И.Ожегов и Н.Ю.Шведова «Толковый словарь русского языка»</a:t>
            </a:r>
            <a:endParaRPr kumimoji="0" lang="ru-RU" sz="3200" b="0" i="1" u="none" strike="noStrike" cap="none" normalizeH="0" baseline="0" dirty="0" smtClean="0">
              <a:ln>
                <a:noFill/>
              </a:ln>
              <a:solidFill>
                <a:schemeClr val="tx1"/>
              </a:solidFill>
              <a:effectLst/>
              <a:latin typeface="Palatino Linotype" pitchFamily="18" charset="0"/>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4400" b="0" i="0" u="none" strike="noStrike" cap="none" normalizeH="0" baseline="0" dirty="0" smtClean="0">
              <a:ln>
                <a:noFill/>
              </a:ln>
              <a:solidFill>
                <a:schemeClr val="tx1"/>
              </a:solidFill>
              <a:effectLst/>
              <a:latin typeface="Palatino Linotype"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buNone/>
            </a:pPr>
            <a:endParaRPr lang="ru-RU" dirty="0"/>
          </a:p>
        </p:txBody>
      </p:sp>
      <p:graphicFrame>
        <p:nvGraphicFramePr>
          <p:cNvPr id="4" name="Таблица 3"/>
          <p:cNvGraphicFramePr>
            <a:graphicFrameLocks noGrp="1"/>
          </p:cNvGraphicFramePr>
          <p:nvPr/>
        </p:nvGraphicFramePr>
        <p:xfrm>
          <a:off x="0" y="2"/>
          <a:ext cx="9144000" cy="6970348"/>
        </p:xfrm>
        <a:graphic>
          <a:graphicData uri="http://schemas.openxmlformats.org/drawingml/2006/table">
            <a:tbl>
              <a:tblPr firstRow="1" bandRow="1">
                <a:tableStyleId>{7DF18680-E054-41AD-8BC1-D1AEF772440D}</a:tableStyleId>
              </a:tblPr>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16895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4000" b="1" kern="1200" dirty="0" smtClean="0">
                          <a:solidFill>
                            <a:schemeClr val="lt1"/>
                          </a:solidFill>
                          <a:latin typeface="Palatino Linotype" pitchFamily="18" charset="0"/>
                          <a:ea typeface="+mn-ea"/>
                          <a:cs typeface="+mn-cs"/>
                        </a:rPr>
                        <a:t> Так говорить не стоит!</a:t>
                      </a:r>
                    </a:p>
                    <a:p>
                      <a:endParaRPr lang="ru-RU" dirty="0"/>
                    </a:p>
                  </a:txBody>
                  <a:tcPr/>
                </a:tc>
                <a:tc>
                  <a:txBody>
                    <a:bodyPr/>
                    <a:lstStyle/>
                    <a:p>
                      <a:pPr algn="ctr"/>
                      <a:r>
                        <a:rPr lang="ru-RU" sz="4000" b="1" kern="1200" dirty="0" smtClean="0">
                          <a:solidFill>
                            <a:schemeClr val="lt1"/>
                          </a:solidFill>
                          <a:latin typeface="Palatino Linotype" pitchFamily="18" charset="0"/>
                          <a:ea typeface="+mn-ea"/>
                          <a:cs typeface="+mn-cs"/>
                        </a:rPr>
                        <a:t>А вот так надо!</a:t>
                      </a:r>
                      <a:endParaRPr lang="ru-RU" sz="4000" dirty="0">
                        <a:latin typeface="Palatino Linotype" pitchFamily="18" charset="0"/>
                      </a:endParaRPr>
                    </a:p>
                  </a:txBody>
                  <a:tcPr/>
                </a:tc>
                <a:extLst>
                  <a:ext uri="{0D108BD9-81ED-4DB2-BD59-A6C34878D82A}">
                    <a16:rowId xmlns:a16="http://schemas.microsoft.com/office/drawing/2014/main" xmlns="" val="10000"/>
                  </a:ext>
                </a:extLst>
              </a:tr>
              <a:tr h="1015388">
                <a:tc>
                  <a:txBody>
                    <a:bodyPr/>
                    <a:lstStyle/>
                    <a:p>
                      <a:pPr algn="ctr">
                        <a:spcAft>
                          <a:spcPts val="0"/>
                        </a:spcAft>
                      </a:pPr>
                      <a:r>
                        <a:rPr lang="ru-RU" sz="2000">
                          <a:latin typeface="Palatino Linotype" pitchFamily="18" charset="0"/>
                          <a:ea typeface="Times New Roman"/>
                          <a:cs typeface="Times New Roman"/>
                        </a:rPr>
                        <a:t>Только бездельники и дураки списывают на контрольной.</a:t>
                      </a:r>
                    </a:p>
                  </a:txBody>
                  <a:tcPr marL="68580" marR="68580" marT="0" marB="0"/>
                </a:tc>
                <a:tc>
                  <a:txBody>
                    <a:bodyPr/>
                    <a:lstStyle/>
                    <a:p>
                      <a:pPr algn="ctr">
                        <a:spcAft>
                          <a:spcPts val="0"/>
                        </a:spcAft>
                      </a:pPr>
                      <a:r>
                        <a:rPr lang="ru-RU" sz="2000">
                          <a:latin typeface="Palatino Linotype" pitchFamily="18" charset="0"/>
                          <a:ea typeface="Times New Roman"/>
                          <a:cs typeface="Times New Roman"/>
                        </a:rPr>
                        <a:t>Мне неприятно видеть, как ты списываешь.</a:t>
                      </a:r>
                    </a:p>
                  </a:txBody>
                  <a:tcPr marL="68580" marR="68580" marT="0" marB="0"/>
                </a:tc>
                <a:extLst>
                  <a:ext uri="{0D108BD9-81ED-4DB2-BD59-A6C34878D82A}">
                    <a16:rowId xmlns:a16="http://schemas.microsoft.com/office/drawing/2014/main" xmlns="" val="10001"/>
                  </a:ext>
                </a:extLst>
              </a:tr>
              <a:tr h="1015388">
                <a:tc>
                  <a:txBody>
                    <a:bodyPr/>
                    <a:lstStyle/>
                    <a:p>
                      <a:pPr algn="ctr">
                        <a:spcAft>
                          <a:spcPts val="0"/>
                        </a:spcAft>
                      </a:pPr>
                      <a:r>
                        <a:rPr lang="ru-RU" sz="2000">
                          <a:latin typeface="Palatino Linotype" pitchFamily="18" charset="0"/>
                          <a:ea typeface="Times New Roman"/>
                          <a:cs typeface="Times New Roman"/>
                        </a:rPr>
                        <a:t>Ты никогда не умел объяснять материал, опять никто ничего не понял.</a:t>
                      </a:r>
                    </a:p>
                  </a:txBody>
                  <a:tcPr marL="68580" marR="68580" marT="0" marB="0"/>
                </a:tc>
                <a:tc>
                  <a:txBody>
                    <a:bodyPr/>
                    <a:lstStyle/>
                    <a:p>
                      <a:pPr algn="ctr">
                        <a:spcAft>
                          <a:spcPts val="0"/>
                        </a:spcAft>
                      </a:pPr>
                      <a:r>
                        <a:rPr lang="ru-RU" sz="2000" dirty="0" smtClean="0">
                          <a:latin typeface="Palatino Linotype" pitchFamily="18" charset="0"/>
                          <a:ea typeface="Times New Roman"/>
                          <a:cs typeface="Times New Roman"/>
                        </a:rPr>
                        <a:t>Ты делаешь успехи!</a:t>
                      </a:r>
                      <a:endParaRPr lang="ru-RU" sz="2000" dirty="0">
                        <a:latin typeface="Palatino Linotype" pitchFamily="18" charset="0"/>
                        <a:ea typeface="Times New Roman"/>
                        <a:cs typeface="Times New Roman"/>
                      </a:endParaRPr>
                    </a:p>
                  </a:txBody>
                  <a:tcPr marL="68580" marR="68580" marT="0" marB="0"/>
                </a:tc>
                <a:extLst>
                  <a:ext uri="{0D108BD9-81ED-4DB2-BD59-A6C34878D82A}">
                    <a16:rowId xmlns:a16="http://schemas.microsoft.com/office/drawing/2014/main" xmlns="" val="10002"/>
                  </a:ext>
                </a:extLst>
              </a:tr>
              <a:tr h="1015388">
                <a:tc>
                  <a:txBody>
                    <a:bodyPr/>
                    <a:lstStyle/>
                    <a:p>
                      <a:pPr algn="ctr">
                        <a:spcAft>
                          <a:spcPts val="0"/>
                        </a:spcAft>
                      </a:pPr>
                      <a:r>
                        <a:rPr lang="ru-RU" sz="2000">
                          <a:latin typeface="Palatino Linotype" pitchFamily="18" charset="0"/>
                          <a:ea typeface="Times New Roman"/>
                          <a:cs typeface="Times New Roman"/>
                        </a:rPr>
                        <a:t>Я тут целых полчаса распинаюсь! Ты  меня не слушаешь! Как с тобой можно разговаривать?!</a:t>
                      </a:r>
                    </a:p>
                  </a:txBody>
                  <a:tcPr marL="68580" marR="68580" marT="0" marB="0"/>
                </a:tc>
                <a:tc>
                  <a:txBody>
                    <a:bodyPr/>
                    <a:lstStyle/>
                    <a:p>
                      <a:pPr algn="ctr">
                        <a:spcAft>
                          <a:spcPts val="0"/>
                        </a:spcAft>
                      </a:pPr>
                      <a:r>
                        <a:rPr lang="ru-RU" sz="2000" dirty="0">
                          <a:latin typeface="Palatino Linotype" pitchFamily="18" charset="0"/>
                          <a:ea typeface="Times New Roman"/>
                          <a:cs typeface="Times New Roman"/>
                        </a:rPr>
                        <a:t>Сейчас ты ведёшь себя не совсем корректно.</a:t>
                      </a:r>
                    </a:p>
                  </a:txBody>
                  <a:tcPr marL="68580" marR="68580" marT="0" marB="0"/>
                </a:tc>
                <a:extLst>
                  <a:ext uri="{0D108BD9-81ED-4DB2-BD59-A6C34878D82A}">
                    <a16:rowId xmlns:a16="http://schemas.microsoft.com/office/drawing/2014/main" xmlns="" val="10003"/>
                  </a:ext>
                </a:extLst>
              </a:tr>
              <a:tr h="1015388">
                <a:tc>
                  <a:txBody>
                    <a:bodyPr/>
                    <a:lstStyle/>
                    <a:p>
                      <a:pPr algn="ctr">
                        <a:spcAft>
                          <a:spcPts val="0"/>
                        </a:spcAft>
                      </a:pPr>
                      <a:r>
                        <a:rPr lang="ru-RU" sz="2000">
                          <a:latin typeface="Palatino Linotype" pitchFamily="18" charset="0"/>
                          <a:ea typeface="Times New Roman"/>
                          <a:cs typeface="Times New Roman"/>
                        </a:rPr>
                        <a:t>Ты должен относиться к урокам серьёзнее!</a:t>
                      </a:r>
                    </a:p>
                  </a:txBody>
                  <a:tcPr marL="68580" marR="68580" marT="0" marB="0"/>
                </a:tc>
                <a:tc>
                  <a:txBody>
                    <a:bodyPr/>
                    <a:lstStyle/>
                    <a:p>
                      <a:pPr algn="ctr">
                        <a:spcAft>
                          <a:spcPts val="0"/>
                        </a:spcAft>
                      </a:pPr>
                      <a:r>
                        <a:rPr lang="ru-RU" sz="2000">
                          <a:latin typeface="Palatino Linotype" pitchFamily="18" charset="0"/>
                          <a:ea typeface="Times New Roman"/>
                          <a:cs typeface="Times New Roman"/>
                        </a:rPr>
                        <a:t>Возможно, в следующий раз стоит больше времени уделить подготовке.</a:t>
                      </a:r>
                    </a:p>
                  </a:txBody>
                  <a:tcPr marL="68580" marR="68580" marT="0" marB="0"/>
                </a:tc>
                <a:extLst>
                  <a:ext uri="{0D108BD9-81ED-4DB2-BD59-A6C34878D82A}">
                    <a16:rowId xmlns:a16="http://schemas.microsoft.com/office/drawing/2014/main" xmlns="" val="10004"/>
                  </a:ext>
                </a:extLst>
              </a:tr>
              <a:tr h="1169720">
                <a:tc>
                  <a:txBody>
                    <a:bodyPr/>
                    <a:lstStyle/>
                    <a:p>
                      <a:pPr algn="ctr">
                        <a:spcAft>
                          <a:spcPts val="0"/>
                        </a:spcAft>
                      </a:pPr>
                      <a:r>
                        <a:rPr lang="ru-RU" sz="2000">
                          <a:latin typeface="Palatino Linotype" pitchFamily="18" charset="0"/>
                          <a:ea typeface="Times New Roman"/>
                          <a:cs typeface="Times New Roman"/>
                        </a:rPr>
                        <a:t>Ты, конечно, молодец, но у тебя много ошибок, плохой почерк и сложные формулировки.</a:t>
                      </a:r>
                    </a:p>
                  </a:txBody>
                  <a:tcPr marL="68580" marR="68580" marT="0" marB="0"/>
                </a:tc>
                <a:tc>
                  <a:txBody>
                    <a:bodyPr/>
                    <a:lstStyle/>
                    <a:p>
                      <a:pPr algn="ctr">
                        <a:spcAft>
                          <a:spcPts val="0"/>
                        </a:spcAft>
                      </a:pPr>
                      <a:r>
                        <a:rPr lang="ru-RU" sz="2000" dirty="0">
                          <a:latin typeface="Palatino Linotype" pitchFamily="18" charset="0"/>
                          <a:ea typeface="Times New Roman"/>
                          <a:cs typeface="Times New Roman"/>
                        </a:rPr>
                        <a:t>Ты действительно написал интересное сочинение. Однако над грамматикой следует ещё поработать.</a:t>
                      </a:r>
                    </a:p>
                  </a:txBody>
                  <a:tcPr marL="68580" marR="68580" marT="0" marB="0"/>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673783" y="2857496"/>
            <a:ext cx="184731" cy="369332"/>
          </a:xfrm>
          <a:prstGeom prst="rect">
            <a:avLst/>
          </a:prstGeom>
        </p:spPr>
        <p:txBody>
          <a:bodyPr wrap="none">
            <a:spAutoFit/>
          </a:bodyPr>
          <a:lstStyle/>
          <a:p>
            <a:pPr algn="ctr"/>
            <a:endParaRPr lang="ru-RU" b="1" dirty="0" smtClean="0">
              <a:latin typeface="Palatino Linotype" pitchFamily="18" charset="0"/>
            </a:endParaRPr>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636" y="0"/>
            <a:ext cx="923763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714348" y="357166"/>
            <a:ext cx="7524682" cy="1323439"/>
          </a:xfrm>
          <a:prstGeom prst="rect">
            <a:avLst/>
          </a:prstGeom>
        </p:spPr>
        <p:txBody>
          <a:bodyPr wrap="square">
            <a:spAutoFit/>
          </a:bodyPr>
          <a:lstStyle/>
          <a:p>
            <a:pPr algn="ctr"/>
            <a:r>
              <a:rPr lang="ru-RU" sz="8000" b="1" dirty="0" smtClean="0">
                <a:solidFill>
                  <a:schemeClr val="bg1">
                    <a:lumMod val="95000"/>
                  </a:schemeClr>
                </a:solidFill>
                <a:latin typeface="Palatino Linotype" pitchFamily="18" charset="0"/>
              </a:rPr>
              <a:t>Путь к успеху</a:t>
            </a:r>
            <a:endParaRPr lang="ru-RU" sz="8000" dirty="0">
              <a:latin typeface="Palatino Linotype"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214282" y="1500174"/>
            <a:ext cx="8786874" cy="5214974"/>
          </a:xfrm>
        </p:spPr>
        <p:txBody>
          <a:bodyPr>
            <a:normAutofit/>
          </a:bodyPr>
          <a:lstStyle/>
          <a:p>
            <a:r>
              <a:rPr lang="ru-RU" sz="4800" b="1" dirty="0" smtClean="0">
                <a:solidFill>
                  <a:schemeClr val="tx1"/>
                </a:solidFill>
                <a:latin typeface="Palatino Linotype" pitchFamily="18" charset="0"/>
              </a:rPr>
              <a:t>2 прилагательных</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214282" y="1500174"/>
            <a:ext cx="8786874" cy="5214974"/>
          </a:xfrm>
        </p:spPr>
        <p:txBody>
          <a:bodyPr>
            <a:normAutofit/>
          </a:bodyPr>
          <a:lstStyle/>
          <a:p>
            <a:r>
              <a:rPr lang="ru-RU" sz="4800" b="1" dirty="0" smtClean="0">
                <a:solidFill>
                  <a:schemeClr val="tx1"/>
                </a:solidFill>
                <a:latin typeface="Palatino Linotype" pitchFamily="18" charset="0"/>
              </a:rPr>
              <a:t>2 прилагательных</a:t>
            </a:r>
          </a:p>
          <a:p>
            <a:r>
              <a:rPr lang="ru-RU" sz="4800" b="1" dirty="0" smtClean="0">
                <a:solidFill>
                  <a:schemeClr val="tx1"/>
                </a:solidFill>
                <a:latin typeface="Palatino Linotype" pitchFamily="18" charset="0"/>
              </a:rPr>
              <a:t>3 глагола</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214282" y="1500174"/>
            <a:ext cx="8786874" cy="5214974"/>
          </a:xfrm>
        </p:spPr>
        <p:txBody>
          <a:bodyPr>
            <a:normAutofit/>
          </a:bodyPr>
          <a:lstStyle/>
          <a:p>
            <a:r>
              <a:rPr lang="ru-RU" sz="4800" b="1" dirty="0" smtClean="0">
                <a:solidFill>
                  <a:schemeClr val="tx1"/>
                </a:solidFill>
                <a:latin typeface="Palatino Linotype" pitchFamily="18" charset="0"/>
              </a:rPr>
              <a:t>2 прилагательных</a:t>
            </a:r>
          </a:p>
          <a:p>
            <a:r>
              <a:rPr lang="ru-RU" sz="4800" b="1" dirty="0" smtClean="0">
                <a:solidFill>
                  <a:schemeClr val="tx1"/>
                </a:solidFill>
                <a:latin typeface="Palatino Linotype" pitchFamily="18" charset="0"/>
              </a:rPr>
              <a:t>3 глагола</a:t>
            </a:r>
          </a:p>
          <a:p>
            <a:r>
              <a:rPr lang="ru-RU" sz="4800" b="1" dirty="0" smtClean="0">
                <a:solidFill>
                  <a:schemeClr val="tx1"/>
                </a:solidFill>
                <a:latin typeface="Palatino Linotype" pitchFamily="18" charset="0"/>
              </a:rPr>
              <a:t>короткое предложение</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214282" y="1500174"/>
            <a:ext cx="8786874" cy="5214974"/>
          </a:xfrm>
        </p:spPr>
        <p:txBody>
          <a:bodyPr>
            <a:normAutofit/>
          </a:bodyPr>
          <a:lstStyle/>
          <a:p>
            <a:r>
              <a:rPr lang="ru-RU" sz="4800" b="1" dirty="0" smtClean="0">
                <a:solidFill>
                  <a:schemeClr val="tx1"/>
                </a:solidFill>
                <a:latin typeface="Palatino Linotype" pitchFamily="18" charset="0"/>
              </a:rPr>
              <a:t>2 прилагательных</a:t>
            </a:r>
          </a:p>
          <a:p>
            <a:r>
              <a:rPr lang="ru-RU" sz="4800" b="1" dirty="0" smtClean="0">
                <a:solidFill>
                  <a:schemeClr val="tx1"/>
                </a:solidFill>
                <a:latin typeface="Palatino Linotype" pitchFamily="18" charset="0"/>
              </a:rPr>
              <a:t>3 глагола</a:t>
            </a:r>
          </a:p>
          <a:p>
            <a:r>
              <a:rPr lang="ru-RU" sz="4800" b="1" dirty="0" smtClean="0">
                <a:solidFill>
                  <a:schemeClr val="tx1"/>
                </a:solidFill>
                <a:latin typeface="Palatino Linotype" pitchFamily="18" charset="0"/>
              </a:rPr>
              <a:t>короткое предложение</a:t>
            </a:r>
          </a:p>
          <a:p>
            <a:r>
              <a:rPr lang="ru-RU" sz="4800" b="1" dirty="0" smtClean="0">
                <a:solidFill>
                  <a:schemeClr val="tx1"/>
                </a:solidFill>
                <a:latin typeface="Palatino Linotype" pitchFamily="18" charset="0"/>
              </a:rPr>
              <a:t>слово, выражающее чувства</a:t>
            </a:r>
            <a:endParaRPr lang="ru-RU" sz="4800" b="1" dirty="0">
              <a:solidFill>
                <a:schemeClr val="tx1"/>
              </a:solidFill>
              <a:latin typeface="Palatino Linotype"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214282" y="1500174"/>
            <a:ext cx="8786874" cy="5214974"/>
          </a:xfrm>
        </p:spPr>
        <p:txBody>
          <a:bodyPr>
            <a:normAutofit/>
          </a:bodyPr>
          <a:lstStyle/>
          <a:p>
            <a:r>
              <a:rPr lang="ru-RU" sz="4800" b="1" dirty="0" smtClean="0">
                <a:solidFill>
                  <a:schemeClr val="tx1"/>
                </a:solidFill>
                <a:latin typeface="Palatino Linotype" pitchFamily="18" charset="0"/>
              </a:rPr>
              <a:t>2 прилагательных</a:t>
            </a:r>
          </a:p>
          <a:p>
            <a:r>
              <a:rPr lang="ru-RU" sz="4800" b="1" dirty="0" smtClean="0">
                <a:solidFill>
                  <a:schemeClr val="tx1"/>
                </a:solidFill>
                <a:latin typeface="Palatino Linotype" pitchFamily="18" charset="0"/>
              </a:rPr>
              <a:t>3 глагола</a:t>
            </a:r>
          </a:p>
          <a:p>
            <a:r>
              <a:rPr lang="ru-RU" sz="4800" b="1" dirty="0" smtClean="0">
                <a:solidFill>
                  <a:schemeClr val="tx1"/>
                </a:solidFill>
                <a:latin typeface="Palatino Linotype" pitchFamily="18" charset="0"/>
              </a:rPr>
              <a:t>короткое предложение</a:t>
            </a:r>
          </a:p>
          <a:p>
            <a:r>
              <a:rPr lang="ru-RU" sz="4800" b="1" dirty="0" smtClean="0">
                <a:solidFill>
                  <a:schemeClr val="tx1"/>
                </a:solidFill>
                <a:latin typeface="Palatino Linotype" pitchFamily="18" charset="0"/>
              </a:rPr>
              <a:t>слово, выражающее чувства</a:t>
            </a:r>
            <a:endParaRPr lang="ru-RU" sz="4800" b="1" dirty="0">
              <a:solidFill>
                <a:schemeClr val="tx1"/>
              </a:solidFill>
              <a:latin typeface="Palatino Linotype"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500034" y="142853"/>
            <a:ext cx="7958166" cy="1143007"/>
          </a:xfrm>
        </p:spPr>
        <p:txBody>
          <a:bodyPr>
            <a:normAutofit/>
          </a:bodyPr>
          <a:lstStyle/>
          <a:p>
            <a:r>
              <a:rPr lang="ru-RU" sz="6000" b="1" dirty="0" smtClean="0">
                <a:solidFill>
                  <a:srgbClr val="FF0000"/>
                </a:solidFill>
                <a:latin typeface="Palatino Linotype" pitchFamily="18" charset="0"/>
              </a:rPr>
              <a:t>Успех</a:t>
            </a:r>
          </a:p>
        </p:txBody>
      </p:sp>
      <p:sp>
        <p:nvSpPr>
          <p:cNvPr id="6" name="Подзаголовок 5"/>
          <p:cNvSpPr>
            <a:spLocks noGrp="1"/>
          </p:cNvSpPr>
          <p:nvPr>
            <p:ph type="subTitle" idx="1"/>
          </p:nvPr>
        </p:nvSpPr>
        <p:spPr>
          <a:xfrm>
            <a:off x="0" y="1142984"/>
            <a:ext cx="9144000" cy="5572164"/>
          </a:xfrm>
        </p:spPr>
        <p:txBody>
          <a:bodyPr>
            <a:normAutofit/>
          </a:bodyPr>
          <a:lstStyle/>
          <a:p>
            <a:r>
              <a:rPr lang="ru-RU" sz="4400" b="1" dirty="0" smtClean="0">
                <a:solidFill>
                  <a:schemeClr val="tx1"/>
                </a:solidFill>
                <a:latin typeface="Palatino Linotype" pitchFamily="18" charset="0"/>
              </a:rPr>
              <a:t>Желательный, долгожданный.</a:t>
            </a:r>
          </a:p>
          <a:p>
            <a:r>
              <a:rPr lang="ru-RU" sz="4400" b="1" dirty="0" smtClean="0">
                <a:solidFill>
                  <a:schemeClr val="tx1"/>
                </a:solidFill>
                <a:latin typeface="Palatino Linotype" pitchFamily="18" charset="0"/>
              </a:rPr>
              <a:t>Развивает, окрыляет, вдохновляет.</a:t>
            </a:r>
          </a:p>
          <a:p>
            <a:r>
              <a:rPr lang="ru-RU" sz="4400" b="1" dirty="0" smtClean="0">
                <a:solidFill>
                  <a:schemeClr val="tx1"/>
                </a:solidFill>
                <a:latin typeface="Palatino Linotype" pitchFamily="18" charset="0"/>
              </a:rPr>
              <a:t>Успех делает человека счастливым.</a:t>
            </a:r>
          </a:p>
          <a:p>
            <a:r>
              <a:rPr lang="ru-RU" sz="4400" b="1" dirty="0" smtClean="0">
                <a:solidFill>
                  <a:schemeClr val="tx1"/>
                </a:solidFill>
                <a:latin typeface="Palatino Linotype" pitchFamily="18" charset="0"/>
              </a:rPr>
              <a:t>Радость.</a:t>
            </a:r>
          </a:p>
          <a:p>
            <a:endParaRPr lang="ru-RU" sz="4800" b="1" dirty="0">
              <a:solidFill>
                <a:schemeClr val="tx1"/>
              </a:solidFill>
              <a:latin typeface="Palatino Linotype"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500034" y="285728"/>
            <a:ext cx="8429684" cy="5840435"/>
          </a:xfrm>
        </p:spPr>
        <p:txBody>
          <a:bodyPr/>
          <a:lstStyle/>
          <a:p>
            <a:pPr>
              <a:buNone/>
            </a:pPr>
            <a:r>
              <a:rPr lang="ru-RU" i="1" dirty="0" smtClean="0">
                <a:latin typeface="Palatino Linotype" pitchFamily="18" charset="0"/>
              </a:rPr>
              <a:t> </a:t>
            </a:r>
            <a:endParaRPr lang="ru-RU" dirty="0" smtClean="0">
              <a:latin typeface="Palatino Linotype" pitchFamily="18" charset="0"/>
            </a:endParaRPr>
          </a:p>
          <a:p>
            <a:pPr algn="r">
              <a:buNone/>
            </a:pPr>
            <a:r>
              <a:rPr lang="ru-RU" b="1" i="1" dirty="0" smtClean="0">
                <a:latin typeface="Palatino Linotype" pitchFamily="18" charset="0"/>
              </a:rPr>
              <a:t>Всё, что я хотел бы знать, - это яблоня.</a:t>
            </a:r>
          </a:p>
          <a:p>
            <a:pPr algn="r">
              <a:buNone/>
            </a:pPr>
            <a:r>
              <a:rPr lang="ru-RU" b="1" i="1" dirty="0" smtClean="0">
                <a:latin typeface="Palatino Linotype" pitchFamily="18" charset="0"/>
              </a:rPr>
              <a:t>Всё, что я знаю, - ветвь яблони.</a:t>
            </a:r>
          </a:p>
          <a:p>
            <a:pPr algn="r">
              <a:buNone/>
            </a:pPr>
            <a:r>
              <a:rPr lang="ru-RU" b="1" i="1" dirty="0" smtClean="0">
                <a:latin typeface="Palatino Linotype" pitchFamily="18" charset="0"/>
              </a:rPr>
              <a:t>Всё, что я могу преподать ученикам, - это яблоко.</a:t>
            </a:r>
          </a:p>
          <a:p>
            <a:pPr algn="r">
              <a:buNone/>
            </a:pPr>
            <a:r>
              <a:rPr lang="ru-RU" b="1" i="1" dirty="0" smtClean="0">
                <a:latin typeface="Palatino Linotype" pitchFamily="18" charset="0"/>
              </a:rPr>
              <a:t>Всё, что останется в них, - это семечко,</a:t>
            </a:r>
          </a:p>
          <a:p>
            <a:pPr algn="r">
              <a:buNone/>
            </a:pPr>
            <a:r>
              <a:rPr lang="ru-RU" b="1" i="1" dirty="0" smtClean="0">
                <a:latin typeface="Palatino Linotype" pitchFamily="18" charset="0"/>
              </a:rPr>
              <a:t>Но из любой семечки может вырасти яблоня</a:t>
            </a:r>
            <a:r>
              <a:rPr lang="ru-RU" i="1" dirty="0" smtClean="0">
                <a:latin typeface="Palatino Linotype" pitchFamily="18" charset="0"/>
              </a:rPr>
              <a:t>.</a:t>
            </a:r>
            <a:endParaRPr lang="ru-RU" dirty="0" smtClean="0">
              <a:latin typeface="Palatino Linotype" pitchFamily="18" charset="0"/>
            </a:endParaRPr>
          </a:p>
          <a:p>
            <a:pPr algn="r">
              <a:buNone/>
            </a:pPr>
            <a:endParaRPr lang="ru-RU" dirty="0" smtClean="0">
              <a:latin typeface="Palatino Linotype" pitchFamily="18" charset="0"/>
            </a:endParaRPr>
          </a:p>
          <a:p>
            <a:pPr algn="r">
              <a:buNone/>
            </a:pPr>
            <a:r>
              <a:rPr lang="ru-RU" sz="2400" dirty="0" smtClean="0">
                <a:latin typeface="Palatino Linotype" pitchFamily="18" charset="0"/>
              </a:rPr>
              <a:t>Ж. </a:t>
            </a:r>
            <a:r>
              <a:rPr lang="ru-RU" sz="2400" dirty="0" err="1" smtClean="0">
                <a:latin typeface="Palatino Linotype" pitchFamily="18" charset="0"/>
              </a:rPr>
              <a:t>Эрве-Базен</a:t>
            </a:r>
            <a:endParaRPr lang="ru-RU" sz="2400" dirty="0">
              <a:latin typeface="Palatino Linotype"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Ксения\Desktop\48366596_0_8ff3_4fdcc4b2_xl.jpg"/>
          <p:cNvPicPr>
            <a:picLocks noGrp="1" noChangeAspect="1" noChangeArrowheads="1"/>
          </p:cNvPicPr>
          <p:nvPr>
            <p:ph idx="1"/>
          </p:nvPr>
        </p:nvPicPr>
        <p:blipFill>
          <a:blip r:embed="rId2" cstate="print"/>
          <a:srcRect/>
          <a:stretch>
            <a:fillRect/>
          </a:stretch>
        </p:blipFill>
        <p:spPr bwMode="auto">
          <a:xfrm>
            <a:off x="1" y="0"/>
            <a:ext cx="9215436" cy="6911578"/>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276523"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683568" y="836712"/>
            <a:ext cx="4320480" cy="936104"/>
          </a:xfrm>
        </p:spPr>
        <p:txBody>
          <a:bodyPr/>
          <a:lstStyle/>
          <a:p>
            <a:pPr algn="l"/>
            <a:r>
              <a:rPr lang="ru-RU" b="1" dirty="0" smtClean="0">
                <a:solidFill>
                  <a:schemeClr val="bg1"/>
                </a:solidFill>
              </a:rPr>
              <a:t>Я успешен!</a:t>
            </a:r>
            <a:endParaRPr lang="ru-RU" b="1" dirty="0">
              <a:solidFill>
                <a:schemeClr val="accent1">
                  <a:lumMod val="75000"/>
                </a:schemeClr>
              </a:solidFill>
            </a:endParaRPr>
          </a:p>
        </p:txBody>
      </p:sp>
      <p:sp>
        <p:nvSpPr>
          <p:cNvPr id="5" name="Заголовок 1"/>
          <p:cNvSpPr txBox="1">
            <a:spLocks/>
          </p:cNvSpPr>
          <p:nvPr/>
        </p:nvSpPr>
        <p:spPr>
          <a:xfrm>
            <a:off x="1331640" y="2852936"/>
            <a:ext cx="4608512" cy="936104"/>
          </a:xfrm>
          <a:prstGeom prst="rect">
            <a:avLst/>
          </a:prstGeom>
        </p:spPr>
        <p:txBody>
          <a:bodyPr vert="horz" lIns="91440" tIns="45720" rIns="91440" bIns="45720" rtlCol="0" anchor="b">
            <a:noAutofit/>
          </a:bodyP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pPr algn="l"/>
            <a:r>
              <a:rPr lang="ru-RU" b="1" dirty="0" smtClean="0"/>
              <a:t>Я успешен…</a:t>
            </a:r>
            <a:endParaRPr lang="ru-RU" b="1" dirty="0"/>
          </a:p>
        </p:txBody>
      </p:sp>
      <p:sp>
        <p:nvSpPr>
          <p:cNvPr id="6" name="Заголовок 1"/>
          <p:cNvSpPr txBox="1">
            <a:spLocks/>
          </p:cNvSpPr>
          <p:nvPr/>
        </p:nvSpPr>
        <p:spPr>
          <a:xfrm>
            <a:off x="323528" y="4653136"/>
            <a:ext cx="4320480" cy="936104"/>
          </a:xfrm>
          <a:prstGeom prst="rect">
            <a:avLst/>
          </a:prstGeom>
        </p:spPr>
        <p:txBody>
          <a:bodyPr vert="horz" lIns="91440" tIns="45720" rIns="91440" bIns="45720" rtlCol="0" anchor="b">
            <a:noAutofit/>
          </a:bodyP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pPr algn="l"/>
            <a:r>
              <a:rPr lang="ru-RU" b="1" dirty="0" smtClean="0">
                <a:solidFill>
                  <a:schemeClr val="bg1"/>
                </a:solidFill>
              </a:rPr>
              <a:t>Я успешен?</a:t>
            </a:r>
            <a:endParaRPr lang="ru-RU" b="1" dirty="0">
              <a:solidFill>
                <a:schemeClr val="bg1"/>
              </a:solidFill>
            </a:endParaRPr>
          </a:p>
        </p:txBody>
      </p:sp>
    </p:spTree>
    <p:extLst>
      <p:ext uri="{BB962C8B-B14F-4D97-AF65-F5344CB8AC3E}">
        <p14:creationId xmlns:p14="http://schemas.microsoft.com/office/powerpoint/2010/main" val="4293358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673783" y="2857496"/>
            <a:ext cx="184731" cy="369332"/>
          </a:xfrm>
          <a:prstGeom prst="rect">
            <a:avLst/>
          </a:prstGeom>
        </p:spPr>
        <p:txBody>
          <a:bodyPr wrap="none">
            <a:spAutoFit/>
          </a:bodyPr>
          <a:lstStyle/>
          <a:p>
            <a:pPr algn="ctr"/>
            <a:endParaRPr lang="ru-RU" b="1" dirty="0" smtClean="0">
              <a:latin typeface="Palatino Linotype" pitchFamily="18" charset="0"/>
            </a:endParaRPr>
          </a:p>
        </p:txBody>
      </p:sp>
      <p:sp>
        <p:nvSpPr>
          <p:cNvPr id="4" name="Прямоугольник 3"/>
          <p:cNvSpPr/>
          <p:nvPr/>
        </p:nvSpPr>
        <p:spPr>
          <a:xfrm>
            <a:off x="214282" y="642918"/>
            <a:ext cx="8715436" cy="5078313"/>
          </a:xfrm>
          <a:prstGeom prst="rect">
            <a:avLst/>
          </a:prstGeom>
        </p:spPr>
        <p:txBody>
          <a:bodyPr wrap="square">
            <a:spAutoFit/>
          </a:bodyPr>
          <a:lstStyle/>
          <a:p>
            <a:pPr algn="r"/>
            <a:r>
              <a:rPr lang="ru-RU" sz="3600" b="1" i="1" dirty="0" smtClean="0">
                <a:latin typeface="Palatino Linotype" pitchFamily="18" charset="0"/>
              </a:rPr>
              <a:t>«Железо ржавеет, не находя себе                                                                                    применения, стоячая вода гниет или на холоде замерзает, </a:t>
            </a:r>
            <a:br>
              <a:rPr lang="ru-RU" sz="3600" b="1" i="1" dirty="0" smtClean="0">
                <a:latin typeface="Palatino Linotype" pitchFamily="18" charset="0"/>
              </a:rPr>
            </a:br>
            <a:r>
              <a:rPr lang="ru-RU" sz="3600" b="1" i="1" dirty="0" smtClean="0">
                <a:latin typeface="Palatino Linotype" pitchFamily="18" charset="0"/>
              </a:rPr>
              <a:t>а ум человека, не находя себе применения, чахнет».</a:t>
            </a:r>
            <a:r>
              <a:rPr lang="ru-RU" sz="3600" dirty="0" smtClean="0">
                <a:latin typeface="Palatino Linotype" pitchFamily="18" charset="0"/>
              </a:rPr>
              <a:t/>
            </a:r>
            <a:br>
              <a:rPr lang="ru-RU" sz="3600" dirty="0" smtClean="0">
                <a:latin typeface="Palatino Linotype" pitchFamily="18" charset="0"/>
              </a:rPr>
            </a:br>
            <a:r>
              <a:rPr lang="ru-RU" sz="3600" b="1" i="1" dirty="0" smtClean="0">
                <a:latin typeface="Palatino Linotype" pitchFamily="18" charset="0"/>
              </a:rPr>
              <a:t>                                                           </a:t>
            </a:r>
            <a:br>
              <a:rPr lang="ru-RU" sz="3600" b="1" i="1" dirty="0" smtClean="0">
                <a:latin typeface="Palatino Linotype" pitchFamily="18" charset="0"/>
              </a:rPr>
            </a:br>
            <a:r>
              <a:rPr lang="ru-RU" sz="3600" dirty="0" smtClean="0">
                <a:latin typeface="Palatino Linotype" pitchFamily="18" charset="0"/>
              </a:rPr>
              <a:t>                                                                                                                </a:t>
            </a:r>
            <a:r>
              <a:rPr lang="ru-RU" sz="2400" dirty="0" smtClean="0">
                <a:latin typeface="Palatino Linotype" pitchFamily="18" charset="0"/>
              </a:rPr>
              <a:t>Леонардо да Винчи</a:t>
            </a:r>
            <a:br>
              <a:rPr lang="ru-RU" sz="2400" dirty="0" smtClean="0">
                <a:latin typeface="Palatino Linotype" pitchFamily="18" charset="0"/>
              </a:rPr>
            </a:br>
            <a:r>
              <a:rPr lang="ru-RU" sz="2400" dirty="0" smtClean="0">
                <a:latin typeface="Palatino Linotype" pitchFamily="18" charset="0"/>
              </a:rPr>
              <a:t>                                     (итальянский живописец 15 века)</a:t>
            </a:r>
            <a:br>
              <a:rPr lang="ru-RU" sz="2400" dirty="0" smtClean="0">
                <a:latin typeface="Palatino Linotype" pitchFamily="18" charset="0"/>
              </a:rPr>
            </a:br>
            <a:endParaRPr lang="ru-RU" sz="2400" dirty="0">
              <a:latin typeface="Palatino Linotyp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cstate="print"/>
          <a:srcRect l="20017" r="15925" b="-1"/>
          <a:stretch>
            <a:fillRect/>
          </a:stretch>
        </p:blipFill>
        <p:spPr bwMode="auto">
          <a:xfrm>
            <a:off x="1571604" y="1000108"/>
            <a:ext cx="3429024" cy="4286280"/>
          </a:xfrm>
          <a:prstGeom prst="rect">
            <a:avLst/>
          </a:prstGeom>
          <a:noFill/>
          <a:ln w="9525">
            <a:noFill/>
            <a:miter lim="800000"/>
            <a:headEnd/>
            <a:tailEnd/>
          </a:ln>
          <a:effectLst/>
        </p:spPr>
      </p:pic>
      <p:sp>
        <p:nvSpPr>
          <p:cNvPr id="3" name="Прямоугольник 2"/>
          <p:cNvSpPr/>
          <p:nvPr/>
        </p:nvSpPr>
        <p:spPr>
          <a:xfrm>
            <a:off x="5786446" y="2071678"/>
            <a:ext cx="1821332" cy="1631216"/>
          </a:xfrm>
          <a:prstGeom prst="rect">
            <a:avLst/>
          </a:prstGeom>
        </p:spPr>
        <p:txBody>
          <a:bodyPr wrap="none">
            <a:spAutoFit/>
          </a:bodyPr>
          <a:lstStyle/>
          <a:p>
            <a:r>
              <a:rPr lang="ru-RU" sz="10000" dirty="0" smtClean="0">
                <a:solidFill>
                  <a:schemeClr val="bg1"/>
                </a:solidFill>
                <a:latin typeface="Palatino Linotype" pitchFamily="18" charset="0"/>
              </a:rPr>
              <a:t>-  ?</a:t>
            </a:r>
            <a:endParaRPr lang="ru-RU" sz="10000" dirty="0">
              <a:solidFill>
                <a:schemeClr val="bg1"/>
              </a:solidFill>
              <a:latin typeface="Palatino Linotyp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hlinkClick r:id="" action="ppaction://noaction"/>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282" y="285728"/>
            <a:ext cx="2718577" cy="242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214282" y="2857496"/>
            <a:ext cx="2643206" cy="369332"/>
          </a:xfrm>
          <a:prstGeom prst="rect">
            <a:avLst/>
          </a:prstGeom>
        </p:spPr>
        <p:txBody>
          <a:bodyPr wrap="square">
            <a:spAutoFit/>
          </a:bodyPr>
          <a:lstStyle/>
          <a:p>
            <a:pPr algn="ctr"/>
            <a:r>
              <a:rPr lang="ru-RU" b="1" dirty="0" smtClean="0">
                <a:latin typeface="Palatino Linotype" pitchFamily="18" charset="0"/>
              </a:rPr>
              <a:t>Л. Н. Толстой</a:t>
            </a:r>
          </a:p>
        </p:txBody>
      </p:sp>
      <p:pic>
        <p:nvPicPr>
          <p:cNvPr id="6146" name="Picture 2" descr="&amp;Gcy;&amp;ocy;&amp;scy;&amp;scy;&amp;ocy;&amp;vcy;&amp;iecy;&amp;tcy; &quot;&amp;pcy;&amp;ocy;&amp;dcy; &amp;iocy;&amp;lcy;&amp;ocy;&amp;chcy;&amp;kcy;&amp;ucy;&quot; - &amp;Rcy;&amp;acy;&amp;mcy;&amp;bcy;&amp;lcy;&amp;iecy;&amp;rcy;-&amp;Ncy;&amp;ocy;&amp;vcy;&amp;ocy;&amp;scy;&amp;tcy;&amp;icy;"/>
          <p:cNvPicPr>
            <a:picLocks noChangeAspect="1" noChangeArrowheads="1"/>
          </p:cNvPicPr>
          <p:nvPr/>
        </p:nvPicPr>
        <p:blipFill>
          <a:blip r:embed="rId4" cstate="print"/>
          <a:srcRect/>
          <a:stretch>
            <a:fillRect/>
          </a:stretch>
        </p:blipFill>
        <p:spPr bwMode="auto">
          <a:xfrm>
            <a:off x="5929322" y="3429000"/>
            <a:ext cx="3000364" cy="2261581"/>
          </a:xfrm>
          <a:prstGeom prst="rect">
            <a:avLst/>
          </a:prstGeom>
          <a:noFill/>
        </p:spPr>
      </p:pic>
      <p:pic>
        <p:nvPicPr>
          <p:cNvPr id="6148" name="Picture 4" descr="&amp;Mcy;&amp;ocy;&amp;dcy;&amp;ncy;&amp;ycy;&amp;jcy; &amp;pcy;&amp;rcy;&amp;icy;&amp;gcy;&amp;ocy;&amp;vcy;&amp;ocy;&amp;rcy; - &amp;Dcy;&amp;iecy;&amp;lcy;&amp;ocy; &amp;ocy; &amp;vcy;&amp;iecy;&amp;scy;&amp;iecy;&amp;lcy;&amp;ocy;&amp;jcy; &amp;vcy;&amp;dcy;&amp;ocy;&amp;vcy;&amp;iecy; - &amp;Pcy;&amp;iecy;&amp;rcy;&amp;vcy;&amp;ycy;&amp;jcy; &amp;kcy;&amp;acy;&amp;ncy;&amp;acy;&amp;lcy;"/>
          <p:cNvPicPr>
            <a:picLocks noChangeAspect="1" noChangeArrowheads="1"/>
          </p:cNvPicPr>
          <p:nvPr/>
        </p:nvPicPr>
        <p:blipFill>
          <a:blip r:embed="rId5" cstate="print"/>
          <a:srcRect l="26745" t="2175" r="25208"/>
          <a:stretch>
            <a:fillRect/>
          </a:stretch>
        </p:blipFill>
        <p:spPr bwMode="auto">
          <a:xfrm>
            <a:off x="3214678" y="3571876"/>
            <a:ext cx="2286016" cy="2618086"/>
          </a:xfrm>
          <a:prstGeom prst="rect">
            <a:avLst/>
          </a:prstGeom>
          <a:noFill/>
        </p:spPr>
      </p:pic>
      <p:pic>
        <p:nvPicPr>
          <p:cNvPr id="6150" name="Picture 6" descr="RUSSIA.RU - &amp;Bcy;&amp;lcy;&amp;ocy;&amp;gcy;&amp;icy; - &amp;YAcy;&amp;rcy;&amp;ocy;&amp;scy;&amp;lcy;&amp;acy;&amp;vcy; &amp;YAcy;&amp;rcy;&amp;ycy;&amp;shcy;"/>
          <p:cNvPicPr>
            <a:picLocks noChangeAspect="1" noChangeArrowheads="1"/>
          </p:cNvPicPr>
          <p:nvPr/>
        </p:nvPicPr>
        <p:blipFill>
          <a:blip r:embed="rId6" cstate="print"/>
          <a:srcRect/>
          <a:stretch>
            <a:fillRect/>
          </a:stretch>
        </p:blipFill>
        <p:spPr bwMode="auto">
          <a:xfrm>
            <a:off x="6429388" y="285728"/>
            <a:ext cx="2357454" cy="2766695"/>
          </a:xfrm>
          <a:prstGeom prst="rect">
            <a:avLst/>
          </a:prstGeom>
          <a:noFill/>
        </p:spPr>
      </p:pic>
      <p:pic>
        <p:nvPicPr>
          <p:cNvPr id="6152" name="Picture 8" descr="Jon Bon Jovi - &amp;Dcy;&amp;zhcy;&amp;ocy;&amp;ncy; &amp;Bcy;&amp;ocy;&amp;ncy; &amp;Dcy;&amp;zhcy;&amp;ocy;&amp;vcy;&amp;icy; - &amp;scy;&amp;mcy;&amp;ocy;&amp;tcy;&amp;rcy;&amp;iecy;&amp;tcy;&amp;softcy; &amp;fcy;&amp;ocy;&amp;tcy;&amp;ocy;&amp;gcy;&amp;rcy;&amp;acy;&amp;fcy;&amp;icy;&amp;yucy; &amp;ncy;&amp;ocy;&amp;mcy;&amp;iecy;&amp;rcy; 17…"/>
          <p:cNvPicPr>
            <a:picLocks noChangeAspect="1" noChangeArrowheads="1"/>
          </p:cNvPicPr>
          <p:nvPr/>
        </p:nvPicPr>
        <p:blipFill>
          <a:blip r:embed="rId7" cstate="print"/>
          <a:srcRect/>
          <a:stretch>
            <a:fillRect/>
          </a:stretch>
        </p:blipFill>
        <p:spPr bwMode="auto">
          <a:xfrm>
            <a:off x="428596" y="3357562"/>
            <a:ext cx="1868030" cy="2357454"/>
          </a:xfrm>
          <a:prstGeom prst="rect">
            <a:avLst/>
          </a:prstGeom>
          <a:noFill/>
        </p:spPr>
      </p:pic>
      <p:pic>
        <p:nvPicPr>
          <p:cNvPr id="6156" name="Picture 12" descr="http://im0-tub-ru.yandex.net/i?id=d350cd7050b6f68ed13e15c5e7c2dadf-80-144&amp;n=21"/>
          <p:cNvPicPr>
            <a:picLocks noChangeAspect="1" noChangeArrowheads="1"/>
          </p:cNvPicPr>
          <p:nvPr/>
        </p:nvPicPr>
        <p:blipFill>
          <a:blip r:embed="rId8" cstate="print"/>
          <a:srcRect/>
          <a:stretch>
            <a:fillRect/>
          </a:stretch>
        </p:blipFill>
        <p:spPr bwMode="auto">
          <a:xfrm>
            <a:off x="3428992" y="285728"/>
            <a:ext cx="2000264" cy="2631927"/>
          </a:xfrm>
          <a:prstGeom prst="rect">
            <a:avLst/>
          </a:prstGeom>
          <a:noFill/>
        </p:spPr>
      </p:pic>
      <p:sp>
        <p:nvSpPr>
          <p:cNvPr id="10" name="Прямоугольник 9"/>
          <p:cNvSpPr/>
          <p:nvPr/>
        </p:nvSpPr>
        <p:spPr>
          <a:xfrm>
            <a:off x="3214678" y="2928934"/>
            <a:ext cx="2428892" cy="369332"/>
          </a:xfrm>
          <a:prstGeom prst="rect">
            <a:avLst/>
          </a:prstGeom>
        </p:spPr>
        <p:txBody>
          <a:bodyPr wrap="square">
            <a:spAutoFit/>
          </a:bodyPr>
          <a:lstStyle/>
          <a:p>
            <a:pPr algn="ctr"/>
            <a:r>
              <a:rPr lang="ru-RU" b="1" dirty="0" smtClean="0">
                <a:latin typeface="Palatino Linotype" pitchFamily="18" charset="0"/>
              </a:rPr>
              <a:t>В.А. Сухомлинский</a:t>
            </a:r>
          </a:p>
        </p:txBody>
      </p:sp>
      <p:sp>
        <p:nvSpPr>
          <p:cNvPr id="11" name="Прямоугольник 10"/>
          <p:cNvSpPr/>
          <p:nvPr/>
        </p:nvSpPr>
        <p:spPr>
          <a:xfrm>
            <a:off x="6858016" y="3000372"/>
            <a:ext cx="1592103" cy="369332"/>
          </a:xfrm>
          <a:prstGeom prst="rect">
            <a:avLst/>
          </a:prstGeom>
        </p:spPr>
        <p:txBody>
          <a:bodyPr wrap="none">
            <a:spAutoFit/>
          </a:bodyPr>
          <a:lstStyle/>
          <a:p>
            <a:pPr algn="ctr"/>
            <a:r>
              <a:rPr lang="ru-RU" b="1" dirty="0" smtClean="0">
                <a:latin typeface="Palatino Linotype" pitchFamily="18" charset="0"/>
              </a:rPr>
              <a:t>М. Цветаева</a:t>
            </a:r>
          </a:p>
        </p:txBody>
      </p:sp>
      <p:sp>
        <p:nvSpPr>
          <p:cNvPr id="12" name="Прямоугольник 11"/>
          <p:cNvSpPr/>
          <p:nvPr/>
        </p:nvSpPr>
        <p:spPr>
          <a:xfrm>
            <a:off x="256486" y="5929330"/>
            <a:ext cx="2222083" cy="369332"/>
          </a:xfrm>
          <a:prstGeom prst="rect">
            <a:avLst/>
          </a:prstGeom>
        </p:spPr>
        <p:txBody>
          <a:bodyPr wrap="none">
            <a:spAutoFit/>
          </a:bodyPr>
          <a:lstStyle/>
          <a:p>
            <a:pPr algn="ctr"/>
            <a:r>
              <a:rPr lang="ru-RU" b="1" dirty="0" smtClean="0">
                <a:latin typeface="Palatino Linotype" pitchFamily="18" charset="0"/>
              </a:rPr>
              <a:t>Джон Бон </a:t>
            </a:r>
            <a:r>
              <a:rPr lang="ru-RU" b="1" dirty="0" err="1" smtClean="0">
                <a:latin typeface="Palatino Linotype" pitchFamily="18" charset="0"/>
              </a:rPr>
              <a:t>Джови</a:t>
            </a:r>
            <a:endParaRPr lang="ru-RU" b="1" dirty="0" smtClean="0">
              <a:latin typeface="Palatino Linotype" pitchFamily="18" charset="0"/>
            </a:endParaRPr>
          </a:p>
        </p:txBody>
      </p:sp>
      <p:sp>
        <p:nvSpPr>
          <p:cNvPr id="13" name="Прямоугольник 12"/>
          <p:cNvSpPr/>
          <p:nvPr/>
        </p:nvSpPr>
        <p:spPr>
          <a:xfrm>
            <a:off x="3474888" y="6286520"/>
            <a:ext cx="1786066" cy="369332"/>
          </a:xfrm>
          <a:prstGeom prst="rect">
            <a:avLst/>
          </a:prstGeom>
        </p:spPr>
        <p:txBody>
          <a:bodyPr wrap="none">
            <a:spAutoFit/>
          </a:bodyPr>
          <a:lstStyle/>
          <a:p>
            <a:pPr algn="ctr"/>
            <a:r>
              <a:rPr lang="ru-RU" b="1" dirty="0" smtClean="0">
                <a:latin typeface="Palatino Linotype" pitchFamily="18" charset="0"/>
              </a:rPr>
              <a:t>Э. </a:t>
            </a:r>
            <a:r>
              <a:rPr lang="ru-RU" b="1" dirty="0" err="1" smtClean="0">
                <a:latin typeface="Palatino Linotype" pitchFamily="18" charset="0"/>
              </a:rPr>
              <a:t>Хромченко</a:t>
            </a:r>
            <a:endParaRPr lang="ru-RU" b="1" dirty="0" smtClean="0">
              <a:latin typeface="Palatino Linotype" pitchFamily="18" charset="0"/>
            </a:endParaRPr>
          </a:p>
        </p:txBody>
      </p:sp>
      <p:sp>
        <p:nvSpPr>
          <p:cNvPr id="14" name="Прямоугольник 13"/>
          <p:cNvSpPr/>
          <p:nvPr/>
        </p:nvSpPr>
        <p:spPr>
          <a:xfrm>
            <a:off x="6873943" y="5786454"/>
            <a:ext cx="1417376" cy="369332"/>
          </a:xfrm>
          <a:prstGeom prst="rect">
            <a:avLst/>
          </a:prstGeom>
        </p:spPr>
        <p:txBody>
          <a:bodyPr wrap="none">
            <a:spAutoFit/>
          </a:bodyPr>
          <a:lstStyle/>
          <a:p>
            <a:pPr algn="ctr"/>
            <a:r>
              <a:rPr lang="ru-RU" b="1" dirty="0" smtClean="0">
                <a:latin typeface="Palatino Linotype" pitchFamily="18" charset="0"/>
              </a:rPr>
              <a:t>В.В. Путин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6"/>
            <a:ext cx="8643998" cy="3108543"/>
          </a:xfrm>
          <a:prstGeom prst="rect">
            <a:avLst/>
          </a:prstGeom>
        </p:spPr>
        <p:txBody>
          <a:bodyPr wrap="square">
            <a:spAutoFit/>
          </a:bodyPr>
          <a:lstStyle/>
          <a:p>
            <a:pPr lvl="0" indent="180975" algn="just" fontAlgn="base">
              <a:spcBef>
                <a:spcPct val="0"/>
              </a:spcBef>
              <a:spcAft>
                <a:spcPct val="0"/>
              </a:spcAft>
            </a:pPr>
            <a:r>
              <a:rPr lang="ru-RU" sz="2800" dirty="0" smtClean="0">
                <a:latin typeface="Palatino Linotype" pitchFamily="18" charset="0"/>
                <a:ea typeface="Times New Roman" pitchFamily="18" charset="0"/>
              </a:rPr>
              <a:t>«Ребенок должен быть убежден, что успехом он обязан, прежде всего, самому себе. Помощь учителя, какой бы эффективной она ни была, все равно должна быть скрытой. Стоит ребенку почувствовать, что открытие сделано с помощью подачи учителя… радость успеха может померкнуть».</a:t>
            </a:r>
            <a:endParaRPr lang="ru-RU" sz="2800" dirty="0" smtClean="0">
              <a:latin typeface="Arial" pitchFamily="34" charset="0"/>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6"/>
            <a:ext cx="8643998" cy="3108543"/>
          </a:xfrm>
          <a:prstGeom prst="rect">
            <a:avLst/>
          </a:prstGeom>
        </p:spPr>
        <p:txBody>
          <a:bodyPr wrap="square">
            <a:spAutoFit/>
          </a:bodyPr>
          <a:lstStyle/>
          <a:p>
            <a:pPr lvl="0" indent="180975" algn="just" fontAlgn="base">
              <a:spcBef>
                <a:spcPct val="0"/>
              </a:spcBef>
              <a:spcAft>
                <a:spcPct val="0"/>
              </a:spcAft>
            </a:pPr>
            <a:r>
              <a:rPr lang="ru-RU" sz="2800" dirty="0" smtClean="0">
                <a:latin typeface="Palatino Linotype" pitchFamily="18" charset="0"/>
                <a:ea typeface="Times New Roman" pitchFamily="18" charset="0"/>
              </a:rPr>
              <a:t>«Ребенок должен быть убежден, что успехом он обязан, прежде всего, самому себе. Помощь учителя, какой бы эффективной она ни была, все равно должна быть скрытой. Стоит ребенку почувствовать, что открытие сделано с помощью подачи учителя… радость успеха может померкнуть»</a:t>
            </a:r>
            <a:endParaRPr lang="ru-RU" sz="2800" dirty="0" smtClean="0">
              <a:latin typeface="Arial" pitchFamily="34" charset="0"/>
            </a:endParaRPr>
          </a:p>
        </p:txBody>
      </p:sp>
      <p:pic>
        <p:nvPicPr>
          <p:cNvPr id="3" name="Picture 12" descr="http://im0-tub-ru.yandex.net/i?id=d350cd7050b6f68ed13e15c5e7c2dadf-80-144&amp;n=21"/>
          <p:cNvPicPr>
            <a:picLocks noChangeAspect="1" noChangeArrowheads="1"/>
          </p:cNvPicPr>
          <p:nvPr/>
        </p:nvPicPr>
        <p:blipFill>
          <a:blip r:embed="rId2" cstate="print"/>
          <a:srcRect/>
          <a:stretch>
            <a:fillRect/>
          </a:stretch>
        </p:blipFill>
        <p:spPr bwMode="auto">
          <a:xfrm>
            <a:off x="428596" y="3571876"/>
            <a:ext cx="2000264" cy="2631927"/>
          </a:xfrm>
          <a:prstGeom prst="rect">
            <a:avLst/>
          </a:prstGeom>
          <a:noFill/>
        </p:spPr>
      </p:pic>
      <p:sp>
        <p:nvSpPr>
          <p:cNvPr id="4" name="Прямоугольник 3"/>
          <p:cNvSpPr/>
          <p:nvPr/>
        </p:nvSpPr>
        <p:spPr>
          <a:xfrm>
            <a:off x="2643174" y="3643314"/>
            <a:ext cx="6500826" cy="461665"/>
          </a:xfrm>
          <a:prstGeom prst="rect">
            <a:avLst/>
          </a:prstGeom>
        </p:spPr>
        <p:txBody>
          <a:bodyPr wrap="square">
            <a:spAutoFit/>
          </a:bodyPr>
          <a:lstStyle/>
          <a:p>
            <a:r>
              <a:rPr lang="ru-RU" sz="2400" b="1" dirty="0" smtClean="0">
                <a:latin typeface="Palatino Linotype" pitchFamily="18" charset="0"/>
                <a:ea typeface="Times New Roman" pitchFamily="18" charset="0"/>
              </a:rPr>
              <a:t>Сухомлинский Василий Александрович</a:t>
            </a:r>
            <a:endParaRPr lang="ru-RU" sz="2400" dirty="0">
              <a:latin typeface="Palatino Linotype" pitchFamily="18" charset="0"/>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6"/>
            <a:ext cx="8643998" cy="3108543"/>
          </a:xfrm>
          <a:prstGeom prst="rect">
            <a:avLst/>
          </a:prstGeom>
        </p:spPr>
        <p:txBody>
          <a:bodyPr wrap="square">
            <a:spAutoFit/>
          </a:bodyPr>
          <a:lstStyle/>
          <a:p>
            <a:pPr lvl="0" indent="180975" algn="just" fontAlgn="base">
              <a:spcBef>
                <a:spcPct val="0"/>
              </a:spcBef>
              <a:spcAft>
                <a:spcPct val="0"/>
              </a:spcAft>
            </a:pPr>
            <a:r>
              <a:rPr lang="ru-RU" sz="2800" dirty="0" smtClean="0">
                <a:latin typeface="Palatino Linotype" pitchFamily="18" charset="0"/>
                <a:ea typeface="Times New Roman" pitchFamily="18" charset="0"/>
              </a:rPr>
              <a:t>«Ребенок должен быть убежден, что успехом он обязан, прежде всего, самому себе. Помощь учителя, какой бы эффективной она ни была, все равно должна быть скрытой. Стоит ребенку почувствовать, что открытие сделано с помощью подачи учителя… радость успеха может померкнуть»</a:t>
            </a:r>
            <a:endParaRPr lang="ru-RU" sz="2800" dirty="0" smtClean="0">
              <a:latin typeface="Arial" pitchFamily="34" charset="0"/>
            </a:endParaRPr>
          </a:p>
        </p:txBody>
      </p:sp>
      <p:pic>
        <p:nvPicPr>
          <p:cNvPr id="3" name="Picture 12" descr="http://im0-tub-ru.yandex.net/i?id=d350cd7050b6f68ed13e15c5e7c2dadf-80-144&amp;n=21"/>
          <p:cNvPicPr>
            <a:picLocks noChangeAspect="1" noChangeArrowheads="1"/>
          </p:cNvPicPr>
          <p:nvPr/>
        </p:nvPicPr>
        <p:blipFill>
          <a:blip r:embed="rId2" cstate="print"/>
          <a:srcRect/>
          <a:stretch>
            <a:fillRect/>
          </a:stretch>
        </p:blipFill>
        <p:spPr bwMode="auto">
          <a:xfrm>
            <a:off x="428596" y="3571876"/>
            <a:ext cx="2000264" cy="2631927"/>
          </a:xfrm>
          <a:prstGeom prst="rect">
            <a:avLst/>
          </a:prstGeom>
          <a:noFill/>
        </p:spPr>
      </p:pic>
      <p:sp>
        <p:nvSpPr>
          <p:cNvPr id="4" name="Прямоугольник 3"/>
          <p:cNvSpPr/>
          <p:nvPr/>
        </p:nvSpPr>
        <p:spPr>
          <a:xfrm>
            <a:off x="2643174" y="3643314"/>
            <a:ext cx="6500826" cy="461665"/>
          </a:xfrm>
          <a:prstGeom prst="rect">
            <a:avLst/>
          </a:prstGeom>
        </p:spPr>
        <p:txBody>
          <a:bodyPr wrap="square">
            <a:spAutoFit/>
          </a:bodyPr>
          <a:lstStyle/>
          <a:p>
            <a:r>
              <a:rPr lang="ru-RU" sz="2400" b="1" dirty="0" smtClean="0">
                <a:latin typeface="Palatino Linotype" pitchFamily="18" charset="0"/>
                <a:ea typeface="Times New Roman" pitchFamily="18" charset="0"/>
              </a:rPr>
              <a:t>Сухомлинский Василий Александрович</a:t>
            </a:r>
            <a:endParaRPr lang="ru-RU" sz="2400" dirty="0">
              <a:latin typeface="Palatino Linotype" pitchFamily="18" charset="0"/>
            </a:endParaRPr>
          </a:p>
        </p:txBody>
      </p:sp>
      <p:sp>
        <p:nvSpPr>
          <p:cNvPr id="5" name="Прямоугольник 4"/>
          <p:cNvSpPr/>
          <p:nvPr/>
        </p:nvSpPr>
        <p:spPr>
          <a:xfrm>
            <a:off x="4071934" y="4143380"/>
            <a:ext cx="5072066" cy="1077218"/>
          </a:xfrm>
          <a:prstGeom prst="rect">
            <a:avLst/>
          </a:prstGeom>
        </p:spPr>
        <p:txBody>
          <a:bodyPr wrap="square">
            <a:spAutoFit/>
          </a:bodyPr>
          <a:lstStyle/>
          <a:p>
            <a:r>
              <a:rPr lang="ru-RU" sz="3200" b="1" dirty="0" smtClean="0">
                <a:solidFill>
                  <a:srgbClr val="FF0000"/>
                </a:solidFill>
                <a:latin typeface="Palatino Linotype" pitchFamily="18" charset="0"/>
                <a:ea typeface="Times New Roman" pitchFamily="18" charset="0"/>
              </a:rPr>
              <a:t>                                 УВЕРЕННОСТЬ</a:t>
            </a:r>
            <a:endParaRPr lang="ru-RU" sz="3200" dirty="0">
              <a:solidFill>
                <a:srgbClr val="FF0000"/>
              </a:solidFill>
              <a:latin typeface="Palatino Linotype" pitchFamily="18"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TotalTime>
  <Words>723</Words>
  <Application>Microsoft Office PowerPoint</Application>
  <PresentationFormat>Экран (4:3)</PresentationFormat>
  <Paragraphs>136</Paragraphs>
  <Slides>38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Мастер – класс  «Путь к успеху»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Модель успешного человека</vt:lpstr>
      <vt:lpstr>Модель успешного человека</vt:lpstr>
      <vt:lpstr>Презентация PowerPoint</vt:lpstr>
      <vt:lpstr>Презентация PowerPoint</vt:lpstr>
      <vt:lpstr>Презентация PowerPoint</vt:lpstr>
      <vt:lpstr>Успех</vt:lpstr>
      <vt:lpstr>Успех</vt:lpstr>
      <vt:lpstr>Успех</vt:lpstr>
      <vt:lpstr>Успех</vt:lpstr>
      <vt:lpstr>Успех</vt:lpstr>
      <vt:lpstr>Успех</vt:lpstr>
      <vt:lpstr>Презентация PowerPoint</vt:lpstr>
      <vt:lpstr>Презентация PowerPoint</vt:lpstr>
      <vt:lpstr>Я успешен!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valeri talanov</cp:lastModifiedBy>
  <cp:revision>76</cp:revision>
  <dcterms:modified xsi:type="dcterms:W3CDTF">2024-11-24T13:33:24Z</dcterms:modified>
</cp:coreProperties>
</file>